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Helvetica Neue"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https://encrypted-tbn0.gstatic.com/images?q=tbn:ANd9GcSsirAmBNMz6eXnzK1-jrnK7KTGoHoAHPgjpw&amp;usqp=CAU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c5b81dab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c5b81da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“unified strategy” brings all markets (ecommerce, in person shopping experience)  into targets market, bringing more revenue to cover all of their physical assets.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c5b81dab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c5b81da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Supply chain</a:t>
            </a:r>
            <a:endParaRPr/>
          </a:p>
          <a:p>
            <a:pPr marL="0" lvl="0" indent="0" algn="l" rtl="0">
              <a:spcBef>
                <a:spcPts val="0"/>
              </a:spcBef>
              <a:spcAft>
                <a:spcPts val="0"/>
              </a:spcAft>
              <a:buNone/>
            </a:pPr>
            <a:r>
              <a:rPr lang="en"/>
              <a:t>Order to shelf &amp; 1 inventory philosophy</a:t>
            </a:r>
            <a:endParaRPr/>
          </a:p>
          <a:p>
            <a:pPr marL="0" lvl="0" indent="0" algn="l" rtl="0">
              <a:spcBef>
                <a:spcPts val="0"/>
              </a:spcBef>
              <a:spcAft>
                <a:spcPts val="0"/>
              </a:spcAft>
              <a:buNone/>
            </a:pPr>
            <a:r>
              <a:rPr lang="en"/>
              <a:t>Ethics: high standards for disclosure from all textile suppliers</a:t>
            </a:r>
            <a:endParaRPr/>
          </a:p>
          <a:p>
            <a:pPr marL="0" lvl="0" indent="0" algn="l" rtl="0">
              <a:spcBef>
                <a:spcPts val="0"/>
              </a:spcBef>
              <a:spcAft>
                <a:spcPts val="0"/>
              </a:spcAft>
              <a:buNone/>
            </a:pPr>
            <a:r>
              <a:rPr lang="en"/>
              <a:t>Target Brands make the supply chain shorter, no extra steps </a:t>
            </a:r>
            <a:endParaRPr/>
          </a:p>
          <a:p>
            <a:pPr marL="0" lvl="0" indent="0" algn="l" rtl="0">
              <a:spcBef>
                <a:spcPts val="0"/>
              </a:spcBef>
              <a:spcAft>
                <a:spcPts val="0"/>
              </a:spcAft>
              <a:buNone/>
            </a:pPr>
            <a:r>
              <a:rPr lang="en"/>
              <a:t>Ecommerce: target owns their delivery service, grand junction</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fb15891ab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fb15891a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fb15891ab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fb15891ab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fd328a9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fd328a9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fd328a98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fd328a9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fd328a98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fd328a98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fd328a98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fd328a9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9976f49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9976f49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090909"/>
                </a:solidFill>
                <a:highlight>
                  <a:srgbClr val="FFFFFF"/>
                </a:highlight>
              </a:rPr>
              <a:t>Total Quality management describes a management approach to long-term success through customer satisfaction. In a TQM effort, all members of an organization participate in improving processes, products, services, and the culture in which they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9976f493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9976f493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Quality Management has 8 primary elements: Customer-focused, Total employee involvement, Process-centered, Integrated system,Strategic and Systematic approach, continual improvement, fact-based decision making, and effective communications.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Customer-focused: The customer ultimately determines the level of quality. No matter what an organization does to foster quality improvement—training employees, integrating quality into the design process, or upgrading computers or software—the customer determines whether the efforts were worthwhile.</a:t>
            </a:r>
            <a:endParaRPr/>
          </a:p>
          <a:p>
            <a:pPr marL="0" lvl="0" indent="0" algn="l" rtl="0">
              <a:spcBef>
                <a:spcPts val="0"/>
              </a:spcBef>
              <a:spcAft>
                <a:spcPts val="0"/>
              </a:spcAft>
              <a:buClr>
                <a:schemeClr val="dk1"/>
              </a:buClr>
              <a:buSzPts val="1100"/>
              <a:buFont typeface="Arial"/>
              <a:buNone/>
            </a:pPr>
            <a:r>
              <a:rPr lang="en"/>
              <a:t>Total employee involvement: All employees participate in working toward common goals. Total employee commitment can only be obtained after fear has been driven from the workplace, when empowerment has occurred, and when management has provided the proper environment. High-performance work systems integrate continuous improvement efforts with normal business operations. Self-managed work teams are one form of empowerment.</a:t>
            </a:r>
            <a:endParaRPr/>
          </a:p>
          <a:p>
            <a:pPr marL="0" lvl="0" indent="0" algn="l" rtl="0">
              <a:spcBef>
                <a:spcPts val="0"/>
              </a:spcBef>
              <a:spcAft>
                <a:spcPts val="0"/>
              </a:spcAft>
              <a:buClr>
                <a:schemeClr val="dk1"/>
              </a:buClr>
              <a:buSzPts val="1100"/>
              <a:buFont typeface="Arial"/>
              <a:buNone/>
            </a:pPr>
            <a:r>
              <a:rPr lang="en"/>
              <a:t>Process-centered: A fundamental part of TQM is a focus on process thinking. A process is a series of steps that take inputs from suppliers (internal or external) and transforms them into outputs that are delivered to customers (internal or external). The steps required to carry out the process are defined, and performance measures are continuously monitored in order to detect unexpected variation.</a:t>
            </a:r>
            <a:endParaRPr/>
          </a:p>
          <a:p>
            <a:pPr marL="0" lvl="0" indent="0" algn="l" rtl="0">
              <a:spcBef>
                <a:spcPts val="0"/>
              </a:spcBef>
              <a:spcAft>
                <a:spcPts val="0"/>
              </a:spcAft>
              <a:buClr>
                <a:schemeClr val="dk1"/>
              </a:buClr>
              <a:buSzPts val="1100"/>
              <a:buFont typeface="Arial"/>
              <a:buNone/>
            </a:pPr>
            <a:r>
              <a:rPr lang="en"/>
              <a:t>Integrated system: Although an organization may consist of many different functional specialties often organized into vertically structured departments, it is the horizontal processes interconnecting these functions that are the focus of TQM.</a:t>
            </a:r>
            <a:endParaRPr/>
          </a:p>
          <a:p>
            <a:pPr marL="0" lvl="0" indent="0" algn="l" rtl="0">
              <a:spcBef>
                <a:spcPts val="0"/>
              </a:spcBef>
              <a:spcAft>
                <a:spcPts val="0"/>
              </a:spcAft>
              <a:buClr>
                <a:schemeClr val="dk1"/>
              </a:buClr>
              <a:buSzPts val="1100"/>
              <a:buFont typeface="Arial"/>
              <a:buNone/>
            </a:pPr>
            <a:r>
              <a:rPr lang="en"/>
              <a:t>Micro-processes add up to larger processes, and all processes aggregate into the business processes required for defining and implementing strategy. Everyone must understand the vision, mission, and guiding principles as well as the quality policies, objectives, and critical processes of the organization. Business performance must be monitored and communicated continuously.</a:t>
            </a:r>
            <a:endParaRPr/>
          </a:p>
          <a:p>
            <a:pPr marL="0" lvl="0" indent="0" algn="l" rtl="0">
              <a:spcBef>
                <a:spcPts val="0"/>
              </a:spcBef>
              <a:spcAft>
                <a:spcPts val="0"/>
              </a:spcAft>
              <a:buClr>
                <a:schemeClr val="dk1"/>
              </a:buClr>
              <a:buSzPts val="1100"/>
              <a:buFont typeface="Arial"/>
              <a:buNone/>
            </a:pPr>
            <a:r>
              <a:rPr lang="en"/>
              <a:t>An integrated business system may be modeled after the Baldrige Award criteria and/or incorporate the ISO 9000 standards. Every organization has a unique work culture, and it is virtually impossible to achieve excellence in its products and services unless a good quality culture has been fostered. Thus, an integrated system connects business improvement elements in an attempt to continually improve and exceed the expectations of customers, employees, and other stakeholders.</a:t>
            </a:r>
            <a:endParaRPr/>
          </a:p>
          <a:p>
            <a:pPr marL="0" lvl="0" indent="0" algn="l" rtl="0">
              <a:spcBef>
                <a:spcPts val="0"/>
              </a:spcBef>
              <a:spcAft>
                <a:spcPts val="0"/>
              </a:spcAft>
              <a:buClr>
                <a:schemeClr val="dk1"/>
              </a:buClr>
              <a:buSzPts val="1100"/>
              <a:buFont typeface="Arial"/>
              <a:buNone/>
            </a:pPr>
            <a:r>
              <a:rPr lang="en"/>
              <a:t>Strategic and systematic approach: A critical part of the management of quality is the strategic and systematic approach to achieving an organization’s vision, mission, and goals. This process, called strategic planning or strategic management, includes the formulation of a strategic plan that integrates quality as a core component.</a:t>
            </a:r>
            <a:endParaRPr/>
          </a:p>
          <a:p>
            <a:pPr marL="0" lvl="0" indent="0" algn="l" rtl="0">
              <a:spcBef>
                <a:spcPts val="0"/>
              </a:spcBef>
              <a:spcAft>
                <a:spcPts val="0"/>
              </a:spcAft>
              <a:buClr>
                <a:schemeClr val="dk1"/>
              </a:buClr>
              <a:buSzPts val="1100"/>
              <a:buFont typeface="Arial"/>
              <a:buNone/>
            </a:pPr>
            <a:r>
              <a:rPr lang="en"/>
              <a:t>Continual improvement: A large aspect of TQM is continual process improvement. Continual improvement drives an organization to be both analytical and creative in finding ways to become more competitive and more effective at meeting stakeholder expectations.</a:t>
            </a:r>
            <a:endParaRPr/>
          </a:p>
          <a:p>
            <a:pPr marL="0" lvl="0" indent="0" algn="l" rtl="0">
              <a:spcBef>
                <a:spcPts val="0"/>
              </a:spcBef>
              <a:spcAft>
                <a:spcPts val="0"/>
              </a:spcAft>
              <a:buClr>
                <a:schemeClr val="dk1"/>
              </a:buClr>
              <a:buSzPts val="1100"/>
              <a:buFont typeface="Arial"/>
              <a:buNone/>
            </a:pPr>
            <a:r>
              <a:rPr lang="en"/>
              <a:t>Fact-based decision making: In order to know how well an organization is performing, data on performance measures are necessary. TQM requires that an organization continually collect and analyze data in order to improve decision making accuracy, achieve consensus, and allow prediction based on past history.</a:t>
            </a:r>
            <a:endParaRPr/>
          </a:p>
          <a:p>
            <a:pPr marL="0" lvl="0" indent="0" algn="l" rtl="0">
              <a:spcBef>
                <a:spcPts val="0"/>
              </a:spcBef>
              <a:spcAft>
                <a:spcPts val="0"/>
              </a:spcAft>
              <a:buClr>
                <a:schemeClr val="dk1"/>
              </a:buClr>
              <a:buSzPts val="1100"/>
              <a:buFont typeface="Arial"/>
              <a:buNone/>
            </a:pPr>
            <a:r>
              <a:rPr lang="en"/>
              <a:t>Communications: During times of organizational change, as well as part of day-to-day operation, effective communications plays a large part in maintaining morale and in motivating employees at all levels. Communications involve strategies, method, and timeliness.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9976f493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9976f493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9976f493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9976f493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9976f493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9976f493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bb6d162f9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bb6d162f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bbf7737927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bbf773792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bf7737927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bf773792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b6d162f9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b6d162f9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c4168d7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c4168d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bf773792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bf77379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bf773792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bf77379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bbf773792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bbf773792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bbf773792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bbf773792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bf773792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bf773792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ncrypted-tbn0.gstatic.com/images?q=tbn:ANd9GcSsirAmBNMz6eXnzK1-jrnK7KTGoHoAHPgjpw&amp;usqp=CA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sq.org/quality-resources/total-quality-management" TargetMode="External"/><Relationship Id="rId7" Type="http://schemas.openxmlformats.org/officeDocument/2006/relationships/hyperlink" Target="https://notesmatic.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mission-statement.com/target/" TargetMode="External"/><Relationship Id="rId5" Type="http://schemas.openxmlformats.org/officeDocument/2006/relationships/hyperlink" Target="https://corporate.target.com/about/purpose-history" TargetMode="External"/><Relationship Id="rId4" Type="http://schemas.openxmlformats.org/officeDocument/2006/relationships/hyperlink" Target="https://onlinelibrary.wiley.com/doi/pdf/10.1002/joe.2009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rporate.target.com/about/products-services#:~:text=We're%20proud%20to%20offer,a%20breeze%E2%80%94no%20member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prweek.com/article/1410966/series-crises-flipped-targets-internal-comms-strategy-its-head#:~:text=Target's%20internal%20com" TargetMode="External"/><Relationship Id="rId5" Type="http://schemas.openxmlformats.org/officeDocument/2006/relationships/hyperlink" Target="https://corporate.target.com/press/releases/2020/03/target-outlines-2020-strategic-initiatives" TargetMode="External"/><Relationship Id="rId4" Type="http://schemas.openxmlformats.org/officeDocument/2006/relationships/hyperlink" Target="https://corporate.target.com/corporate-responsibility/civic-activity/public-polic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rporate.target.com/about/products-services/Target-Brand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3"/>
          <p:cNvSpPr txBox="1"/>
          <p:nvPr/>
        </p:nvSpPr>
        <p:spPr>
          <a:xfrm>
            <a:off x="0" y="4774200"/>
            <a:ext cx="414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Roboto"/>
                <a:ea typeface="Roboto"/>
                <a:cs typeface="Roboto"/>
                <a:sym typeface="Roboto"/>
              </a:rPr>
              <a:t>Photo: </a:t>
            </a:r>
            <a:endParaRPr sz="600">
              <a:latin typeface="Roboto"/>
              <a:ea typeface="Roboto"/>
              <a:cs typeface="Roboto"/>
              <a:sym typeface="Roboto"/>
            </a:endParaRPr>
          </a:p>
          <a:p>
            <a:pPr marL="0" lvl="0" indent="0" algn="l" rtl="0">
              <a:spcBef>
                <a:spcPts val="0"/>
              </a:spcBef>
              <a:spcAft>
                <a:spcPts val="0"/>
              </a:spcAft>
              <a:buNone/>
            </a:pPr>
            <a:r>
              <a:rPr lang="en" sz="600" u="sng">
                <a:solidFill>
                  <a:schemeClr val="hlink"/>
                </a:solidFill>
                <a:latin typeface="Roboto"/>
                <a:ea typeface="Roboto"/>
                <a:cs typeface="Roboto"/>
                <a:sym typeface="Roboto"/>
                <a:hlinkClick r:id="rId4"/>
              </a:rPr>
              <a:t>https://encrypted-tbn0.gstatic.com/images?q=tbn:ANd9GcSsirAmBNMz6eXnzK1-jrnK7KTGoHoAHPgjpw&amp;usqp=CAU</a:t>
            </a:r>
            <a:endParaRPr sz="4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28"/>
        <p:cNvGrpSpPr/>
        <p:nvPr/>
      </p:nvGrpSpPr>
      <p:grpSpPr>
        <a:xfrm>
          <a:off x="0" y="0"/>
          <a:ext cx="0" cy="0"/>
          <a:chOff x="0" y="0"/>
          <a:chExt cx="0" cy="0"/>
        </a:xfrm>
      </p:grpSpPr>
      <p:pic>
        <p:nvPicPr>
          <p:cNvPr id="129" name="Google Shape;129;p22"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30" name="Google Shape;130;p22"/>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Supply Chain Management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Order-to-shelf</a:t>
            </a:r>
            <a:endParaRPr sz="2800"/>
          </a:p>
        </p:txBody>
      </p:sp>
      <p:sp>
        <p:nvSpPr>
          <p:cNvPr id="136" name="Google Shape;136;p23"/>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Target stores wait until items have sold, and based on these figures complete their orders for more product.  There is no inventory or back of house warehouse.  </a:t>
            </a:r>
            <a:endParaRPr/>
          </a:p>
        </p:txBody>
      </p:sp>
      <p:sp>
        <p:nvSpPr>
          <p:cNvPr id="137" name="Google Shape;137;p23"/>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Vacant shelf</a:t>
            </a:r>
            <a:endParaRPr/>
          </a:p>
        </p:txBody>
      </p:sp>
      <p:cxnSp>
        <p:nvCxnSpPr>
          <p:cNvPr id="138" name="Google Shape;138;p23"/>
          <p:cNvCxnSpPr>
            <a:stCxn id="137" idx="2"/>
            <a:endCxn id="139"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23"/>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Order product</a:t>
            </a:r>
            <a:endParaRPr/>
          </a:p>
        </p:txBody>
      </p:sp>
      <p:cxnSp>
        <p:nvCxnSpPr>
          <p:cNvPr id="140" name="Google Shape;140;p23"/>
          <p:cNvCxnSpPr>
            <a:stCxn id="139" idx="2"/>
            <a:endCxn id="141"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23"/>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Consumer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E-commerce</a:t>
            </a:r>
            <a:endParaRPr sz="2800"/>
          </a:p>
        </p:txBody>
      </p:sp>
      <p:sp>
        <p:nvSpPr>
          <p:cNvPr id="147" name="Google Shape;147;p24"/>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Target sources all e-commerce orders from their stores’ inventory, utilizing a “one inventory philosophy”.  Target has no inventory that is not customer-facing.</a:t>
            </a:r>
            <a:endParaRPr/>
          </a:p>
        </p:txBody>
      </p:sp>
      <p:sp>
        <p:nvSpPr>
          <p:cNvPr id="148" name="Google Shape;148;p24"/>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Supplier</a:t>
            </a:r>
            <a:endParaRPr/>
          </a:p>
        </p:txBody>
      </p:sp>
      <p:cxnSp>
        <p:nvCxnSpPr>
          <p:cNvPr id="149" name="Google Shape;149;p24"/>
          <p:cNvCxnSpPr>
            <a:stCxn id="148" idx="2"/>
            <a:endCxn id="150"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4"/>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Store</a:t>
            </a:r>
            <a:endParaRPr/>
          </a:p>
        </p:txBody>
      </p:sp>
      <p:cxnSp>
        <p:nvCxnSpPr>
          <p:cNvPr id="151" name="Google Shape;151;p24"/>
          <p:cNvCxnSpPr>
            <a:stCxn id="150" idx="2"/>
            <a:endCxn id="152"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24"/>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Consumer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Target’s supply chain overview</a:t>
            </a:r>
            <a:endParaRPr/>
          </a:p>
        </p:txBody>
      </p:sp>
      <p:sp>
        <p:nvSpPr>
          <p:cNvPr id="158" name="Google Shape;158;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914400" lvl="1" indent="-317500" algn="l" rtl="0">
              <a:spcBef>
                <a:spcPts val="1600"/>
              </a:spcBef>
              <a:spcAft>
                <a:spcPts val="0"/>
              </a:spcAft>
              <a:buSzPts val="1400"/>
              <a:buChar char="-"/>
            </a:pPr>
            <a:r>
              <a:rPr lang="en"/>
              <a:t>Global supply chain</a:t>
            </a:r>
            <a:endParaRPr/>
          </a:p>
          <a:p>
            <a:pPr marL="914400" lvl="1" indent="-317500" algn="l" rtl="0">
              <a:spcBef>
                <a:spcPts val="0"/>
              </a:spcBef>
              <a:spcAft>
                <a:spcPts val="0"/>
              </a:spcAft>
              <a:buSzPts val="1400"/>
              <a:buChar char="-"/>
            </a:pPr>
            <a:r>
              <a:rPr lang="en"/>
              <a:t>Brands</a:t>
            </a:r>
            <a:endParaRPr/>
          </a:p>
          <a:p>
            <a:pPr marL="914400" lvl="1" indent="-317500" algn="l" rtl="0">
              <a:spcBef>
                <a:spcPts val="0"/>
              </a:spcBef>
              <a:spcAft>
                <a:spcPts val="0"/>
              </a:spcAft>
              <a:buSzPts val="1400"/>
              <a:buChar char="-"/>
            </a:pPr>
            <a:r>
              <a:rPr lang="en"/>
              <a:t>Ethics</a:t>
            </a:r>
            <a:endParaRPr/>
          </a:p>
          <a:p>
            <a:pPr marL="914400" lvl="1" indent="-317500" algn="l" rtl="0">
              <a:spcBef>
                <a:spcPts val="0"/>
              </a:spcBef>
              <a:spcAft>
                <a:spcPts val="0"/>
              </a:spcAft>
              <a:buSzPts val="1400"/>
              <a:buChar char="-"/>
            </a:pPr>
            <a:r>
              <a:rPr lang="en"/>
              <a:t>E-Commerce</a:t>
            </a:r>
            <a:endParaRPr/>
          </a:p>
          <a:p>
            <a:pPr marL="914400" lvl="0" indent="0" algn="l" rtl="0">
              <a:spcBef>
                <a:spcPts val="1600"/>
              </a:spcBef>
              <a:spcAft>
                <a:spcPts val="1600"/>
              </a:spcAft>
              <a:buNone/>
            </a:pPr>
            <a:endParaRPr/>
          </a:p>
        </p:txBody>
      </p:sp>
      <p:pic>
        <p:nvPicPr>
          <p:cNvPr id="159" name="Google Shape;159;p25"/>
          <p:cNvPicPr preferRelativeResize="0"/>
          <p:nvPr/>
        </p:nvPicPr>
        <p:blipFill>
          <a:blip r:embed="rId3">
            <a:alphaModFix/>
          </a:blip>
          <a:stretch>
            <a:fillRect/>
          </a:stretch>
        </p:blipFill>
        <p:spPr>
          <a:xfrm>
            <a:off x="5531700" y="3371850"/>
            <a:ext cx="3162300"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63"/>
        <p:cNvGrpSpPr/>
        <p:nvPr/>
      </p:nvGrpSpPr>
      <p:grpSpPr>
        <a:xfrm>
          <a:off x="0" y="0"/>
          <a:ext cx="0" cy="0"/>
          <a:chOff x="0" y="0"/>
          <a:chExt cx="0" cy="0"/>
        </a:xfrm>
      </p:grpSpPr>
      <p:sp>
        <p:nvSpPr>
          <p:cNvPr id="164" name="Google Shape;164;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rgbClr val="000000"/>
              </a:buClr>
              <a:buSzPts val="1900"/>
              <a:buChar char="-"/>
            </a:pPr>
            <a:r>
              <a:rPr lang="en" sz="1900">
                <a:solidFill>
                  <a:srgbClr val="000000"/>
                </a:solidFill>
              </a:rPr>
              <a:t>Create value in products made and sold</a:t>
            </a:r>
            <a:endParaRPr sz="1900">
              <a:solidFill>
                <a:srgbClr val="000000"/>
              </a:solidFill>
            </a:endParaRPr>
          </a:p>
          <a:p>
            <a:pPr marL="457200" lvl="0" indent="-349250" algn="l" rtl="0">
              <a:lnSpc>
                <a:spcPct val="150000"/>
              </a:lnSpc>
              <a:spcBef>
                <a:spcPts val="0"/>
              </a:spcBef>
              <a:spcAft>
                <a:spcPts val="0"/>
              </a:spcAft>
              <a:buClr>
                <a:srgbClr val="000000"/>
              </a:buClr>
              <a:buSzPts val="1900"/>
              <a:buChar char="-"/>
            </a:pPr>
            <a:r>
              <a:rPr lang="en" sz="1900">
                <a:solidFill>
                  <a:srgbClr val="000000"/>
                </a:solidFill>
              </a:rPr>
              <a:t>Outbound logistics</a:t>
            </a:r>
            <a:endParaRPr sz="1900">
              <a:solidFill>
                <a:srgbClr val="000000"/>
              </a:solidFill>
            </a:endParaRPr>
          </a:p>
          <a:p>
            <a:pPr marL="457200" lvl="0" indent="-349250" algn="l" rtl="0">
              <a:lnSpc>
                <a:spcPct val="150000"/>
              </a:lnSpc>
              <a:spcBef>
                <a:spcPts val="0"/>
              </a:spcBef>
              <a:spcAft>
                <a:spcPts val="0"/>
              </a:spcAft>
              <a:buClr>
                <a:srgbClr val="000000"/>
              </a:buClr>
              <a:buSzPts val="1900"/>
              <a:buChar char="-"/>
            </a:pPr>
            <a:r>
              <a:rPr lang="en" sz="1900">
                <a:solidFill>
                  <a:srgbClr val="000000"/>
                </a:solidFill>
              </a:rPr>
              <a:t>Partnerships with Target</a:t>
            </a:r>
            <a:endParaRPr sz="1900">
              <a:solidFill>
                <a:srgbClr val="000000"/>
              </a:solidFill>
            </a:endParaRPr>
          </a:p>
          <a:p>
            <a:pPr marL="457200" lvl="0" indent="-349250" algn="l" rtl="0">
              <a:lnSpc>
                <a:spcPct val="150000"/>
              </a:lnSpc>
              <a:spcBef>
                <a:spcPts val="0"/>
              </a:spcBef>
              <a:spcAft>
                <a:spcPts val="0"/>
              </a:spcAft>
              <a:buClr>
                <a:srgbClr val="000000"/>
              </a:buClr>
              <a:buSzPts val="1900"/>
              <a:buChar char="-"/>
            </a:pPr>
            <a:r>
              <a:rPr lang="en" sz="1900">
                <a:solidFill>
                  <a:srgbClr val="000000"/>
                </a:solidFill>
              </a:rPr>
              <a:t>Pick-and-Pack Strategy</a:t>
            </a:r>
            <a:endParaRPr sz="1900">
              <a:solidFill>
                <a:srgbClr val="000000"/>
              </a:solidFill>
            </a:endParaRPr>
          </a:p>
          <a:p>
            <a:pPr marL="457200" lvl="0" indent="-349250" algn="l" rtl="0">
              <a:lnSpc>
                <a:spcPct val="150000"/>
              </a:lnSpc>
              <a:spcBef>
                <a:spcPts val="0"/>
              </a:spcBef>
              <a:spcAft>
                <a:spcPts val="0"/>
              </a:spcAft>
              <a:buClr>
                <a:srgbClr val="000000"/>
              </a:buClr>
              <a:buSzPts val="1900"/>
              <a:buChar char="-"/>
            </a:pPr>
            <a:r>
              <a:rPr lang="en" sz="1900">
                <a:solidFill>
                  <a:srgbClr val="000000"/>
                </a:solidFill>
              </a:rPr>
              <a:t>Moving from store to experience</a:t>
            </a:r>
            <a:endParaRPr sz="1900">
              <a:solidFill>
                <a:srgbClr val="000000"/>
              </a:solidFill>
            </a:endParaRPr>
          </a:p>
          <a:p>
            <a:pPr marL="457200" lvl="0" indent="0" algn="l" rtl="0">
              <a:spcBef>
                <a:spcPts val="1600"/>
              </a:spcBef>
              <a:spcAft>
                <a:spcPts val="1600"/>
              </a:spcAft>
              <a:buNone/>
            </a:pPr>
            <a:endParaRPr/>
          </a:p>
        </p:txBody>
      </p:sp>
      <p:sp>
        <p:nvSpPr>
          <p:cNvPr id="165" name="Google Shape;165;p26"/>
          <p:cNvSpPr txBox="1"/>
          <p:nvPr/>
        </p:nvSpPr>
        <p:spPr>
          <a:xfrm>
            <a:off x="6190650" y="407025"/>
            <a:ext cx="30669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solidFill>
                  <a:srgbClr val="FFFFFF"/>
                </a:solidFill>
                <a:latin typeface="Roboto"/>
                <a:ea typeface="Roboto"/>
                <a:cs typeface="Roboto"/>
                <a:sym typeface="Roboto"/>
              </a:rPr>
              <a:t>Value Chain</a:t>
            </a:r>
            <a:r>
              <a:rPr lang="en" sz="3100">
                <a:latin typeface="Roboto"/>
                <a:ea typeface="Roboto"/>
                <a:cs typeface="Roboto"/>
                <a:sym typeface="Roboto"/>
              </a:rPr>
              <a:t> </a:t>
            </a:r>
            <a:endParaRPr sz="3100">
              <a:latin typeface="Roboto"/>
              <a:ea typeface="Roboto"/>
              <a:cs typeface="Roboto"/>
              <a:sym typeface="Roboto"/>
            </a:endParaRPr>
          </a:p>
        </p:txBody>
      </p:sp>
      <p:sp>
        <p:nvSpPr>
          <p:cNvPr id="166" name="Google Shape;166;p26"/>
          <p:cNvSpPr/>
          <p:nvPr/>
        </p:nvSpPr>
        <p:spPr>
          <a:xfrm>
            <a:off x="5679500" y="2006750"/>
            <a:ext cx="3180600" cy="2584200"/>
          </a:xfrm>
          <a:prstGeom prst="round2DiagRect">
            <a:avLst>
              <a:gd name="adj1" fmla="val 16667"/>
              <a:gd name="adj2" fmla="val 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70"/>
        <p:cNvGrpSpPr/>
        <p:nvPr/>
      </p:nvGrpSpPr>
      <p:grpSpPr>
        <a:xfrm>
          <a:off x="0" y="0"/>
          <a:ext cx="0" cy="0"/>
          <a:chOff x="0" y="0"/>
          <a:chExt cx="0" cy="0"/>
        </a:xfrm>
      </p:grpSpPr>
      <p:sp>
        <p:nvSpPr>
          <p:cNvPr id="171" name="Google Shape;171;p27"/>
          <p:cNvSpPr txBox="1">
            <a:spLocks noGrp="1"/>
          </p:cNvSpPr>
          <p:nvPr>
            <p:ph type="body" idx="1"/>
          </p:nvPr>
        </p:nvSpPr>
        <p:spPr>
          <a:xfrm>
            <a:off x="4004050" y="1919075"/>
            <a:ext cx="4689900" cy="27102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000000"/>
              </a:buClr>
              <a:buSzPts val="2000"/>
              <a:buChar char="-"/>
            </a:pPr>
            <a:r>
              <a:rPr lang="en" sz="2000">
                <a:solidFill>
                  <a:srgbClr val="000000"/>
                </a:solidFill>
              </a:rPr>
              <a:t>Loyalty Member Promotions</a:t>
            </a:r>
            <a:endParaRPr sz="200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a:solidFill>
                  <a:srgbClr val="000000"/>
                </a:solidFill>
              </a:rPr>
              <a:t>“Design for All” Strategy</a:t>
            </a:r>
            <a:endParaRPr sz="200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a:solidFill>
                  <a:srgbClr val="000000"/>
                </a:solidFill>
              </a:rPr>
              <a:t>Expect more, pay less</a:t>
            </a:r>
            <a:endParaRPr sz="200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a:solidFill>
                  <a:srgbClr val="000000"/>
                </a:solidFill>
              </a:rPr>
              <a:t>3D and AI usage</a:t>
            </a:r>
            <a:endParaRPr sz="200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a:solidFill>
                  <a:srgbClr val="000000"/>
                </a:solidFill>
              </a:rPr>
              <a:t>Competing with big brand names</a:t>
            </a:r>
            <a:endParaRPr sz="2000">
              <a:solidFill>
                <a:srgbClr val="000000"/>
              </a:solidFill>
            </a:endParaRPr>
          </a:p>
        </p:txBody>
      </p:sp>
      <p:sp>
        <p:nvSpPr>
          <p:cNvPr id="172" name="Google Shape;172;p27"/>
          <p:cNvSpPr/>
          <p:nvPr/>
        </p:nvSpPr>
        <p:spPr>
          <a:xfrm>
            <a:off x="227175" y="1919075"/>
            <a:ext cx="3606600" cy="2972400"/>
          </a:xfrm>
          <a:prstGeom prst="round2DiagRect">
            <a:avLst>
              <a:gd name="adj1" fmla="val 16667"/>
              <a:gd name="adj2" fmla="val 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p:nvPr/>
        </p:nvSpPr>
        <p:spPr>
          <a:xfrm>
            <a:off x="378650" y="350225"/>
            <a:ext cx="4307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Product and Service Design</a:t>
            </a:r>
            <a:endParaRPr sz="25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79" name="Google Shape;179;p28"/>
          <p:cNvSpPr txBox="1">
            <a:spLocks noGrp="1"/>
          </p:cNvSpPr>
          <p:nvPr>
            <p:ph type="title"/>
          </p:nvPr>
        </p:nvSpPr>
        <p:spPr>
          <a:xfrm>
            <a:off x="469300" y="526350"/>
            <a:ext cx="6227100" cy="4090800"/>
          </a:xfrm>
          <a:prstGeom prst="rect">
            <a:avLst/>
          </a:prstGeom>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4200">
                <a:solidFill>
                  <a:srgbClr val="FFFFFF"/>
                </a:solidFill>
                <a:latin typeface="Helvetica Neue"/>
                <a:ea typeface="Helvetica Neue"/>
                <a:cs typeface="Helvetica Neue"/>
                <a:sym typeface="Helvetica Neue"/>
              </a:rPr>
              <a:t>Quality Management, Assurance, &amp; Control</a:t>
            </a:r>
            <a:endParaRPr sz="9000">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latin typeface="Helvetica Neue"/>
                <a:ea typeface="Helvetica Neue"/>
                <a:cs typeface="Helvetica Neue"/>
                <a:sym typeface="Helvetica Neue"/>
              </a:rPr>
              <a:t>The Best Products Everytime You Shop</a:t>
            </a:r>
            <a:endParaRPr sz="2100">
              <a:latin typeface="Helvetica Neue"/>
              <a:ea typeface="Helvetica Neue"/>
              <a:cs typeface="Helvetica Neue"/>
              <a:sym typeface="Helvetica Neue"/>
            </a:endParaRPr>
          </a:p>
        </p:txBody>
      </p:sp>
      <p:sp>
        <p:nvSpPr>
          <p:cNvPr id="185" name="Google Shape;185;p2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Safety is the Top Priority</a:t>
            </a:r>
            <a:endParaRPr/>
          </a:p>
          <a:p>
            <a:pPr marL="914400" lvl="1" indent="-304800" algn="l" rtl="0">
              <a:spcBef>
                <a:spcPts val="0"/>
              </a:spcBef>
              <a:spcAft>
                <a:spcPts val="0"/>
              </a:spcAft>
              <a:buSzPts val="1200"/>
              <a:buChar char="○"/>
            </a:pPr>
            <a:r>
              <a:rPr lang="en"/>
              <a:t>Target Brand &amp; General Merchandise Target Tested and Third Party Tested</a:t>
            </a:r>
            <a:endParaRPr/>
          </a:p>
          <a:p>
            <a:pPr marL="457200" lvl="0" indent="-304800" algn="l" rtl="0">
              <a:spcBef>
                <a:spcPts val="0"/>
              </a:spcBef>
              <a:spcAft>
                <a:spcPts val="0"/>
              </a:spcAft>
              <a:buSzPts val="1200"/>
              <a:buChar char="●"/>
            </a:pPr>
            <a:r>
              <a:rPr lang="en"/>
              <a:t>Target Specific Standards and Regulations</a:t>
            </a:r>
            <a:endParaRPr/>
          </a:p>
          <a:p>
            <a:pPr marL="914400" lvl="1" indent="-304800" algn="l" rtl="0">
              <a:spcBef>
                <a:spcPts val="0"/>
              </a:spcBef>
              <a:spcAft>
                <a:spcPts val="0"/>
              </a:spcAft>
              <a:buSzPts val="1200"/>
              <a:buChar char="○"/>
            </a:pPr>
            <a:r>
              <a:rPr lang="en"/>
              <a:t>Vendors must comply and document thoroughly</a:t>
            </a:r>
            <a:endParaRPr/>
          </a:p>
          <a:p>
            <a:pPr marL="457200" lvl="0" indent="-304800" algn="l" rtl="0">
              <a:spcBef>
                <a:spcPts val="0"/>
              </a:spcBef>
              <a:spcAft>
                <a:spcPts val="0"/>
              </a:spcAft>
              <a:buSzPts val="1200"/>
              <a:buChar char="●"/>
            </a:pPr>
            <a:r>
              <a:rPr lang="en"/>
              <a:t>No Product is Shipped unless it has passed all tests</a:t>
            </a:r>
            <a:endParaRPr/>
          </a:p>
          <a:p>
            <a:pPr marL="457200" lvl="0" indent="-304800" algn="l" rtl="0">
              <a:spcBef>
                <a:spcPts val="0"/>
              </a:spcBef>
              <a:spcAft>
                <a:spcPts val="0"/>
              </a:spcAft>
              <a:buSzPts val="1200"/>
              <a:buChar char="●"/>
            </a:pPr>
            <a:r>
              <a:rPr lang="en"/>
              <a:t>Easy access to Recall information and Product list</a:t>
            </a:r>
            <a:endParaRPr/>
          </a:p>
        </p:txBody>
      </p:sp>
      <p:pic>
        <p:nvPicPr>
          <p:cNvPr id="186" name="Google Shape;186;p29"/>
          <p:cNvPicPr preferRelativeResize="0"/>
          <p:nvPr/>
        </p:nvPicPr>
        <p:blipFill>
          <a:blip r:embed="rId3">
            <a:alphaModFix/>
          </a:blip>
          <a:stretch>
            <a:fillRect/>
          </a:stretch>
        </p:blipFill>
        <p:spPr>
          <a:xfrm>
            <a:off x="3338878" y="583875"/>
            <a:ext cx="5805123" cy="38507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latin typeface="Helvetica Neue"/>
                <a:ea typeface="Helvetica Neue"/>
                <a:cs typeface="Helvetica Neue"/>
                <a:sym typeface="Helvetica Neue"/>
              </a:rPr>
              <a:t>Food Product Safety</a:t>
            </a:r>
            <a:endParaRPr sz="2100">
              <a:latin typeface="Helvetica Neue"/>
              <a:ea typeface="Helvetica Neue"/>
              <a:cs typeface="Helvetica Neue"/>
              <a:sym typeface="Helvetica Neue"/>
            </a:endParaRPr>
          </a:p>
        </p:txBody>
      </p:sp>
      <p:sp>
        <p:nvSpPr>
          <p:cNvPr id="192" name="Google Shape;192;p3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Consistently monitors safety and quality of food products</a:t>
            </a:r>
            <a:endParaRPr/>
          </a:p>
          <a:p>
            <a:pPr marL="914400" lvl="1" indent="-304800" algn="l" rtl="0">
              <a:spcBef>
                <a:spcPts val="0"/>
              </a:spcBef>
              <a:spcAft>
                <a:spcPts val="0"/>
              </a:spcAft>
              <a:buSzPts val="1200"/>
              <a:buChar char="○"/>
            </a:pPr>
            <a:r>
              <a:rPr lang="en"/>
              <a:t>Asses vendor individually</a:t>
            </a:r>
            <a:endParaRPr/>
          </a:p>
          <a:p>
            <a:pPr marL="914400" lvl="1" indent="-304800" algn="l" rtl="0">
              <a:spcBef>
                <a:spcPts val="0"/>
              </a:spcBef>
              <a:spcAft>
                <a:spcPts val="0"/>
              </a:spcAft>
              <a:buSzPts val="1200"/>
              <a:buChar char="○"/>
            </a:pPr>
            <a:r>
              <a:rPr lang="en"/>
              <a:t>Must pass Target Specific regulations</a:t>
            </a:r>
            <a:endParaRPr/>
          </a:p>
          <a:p>
            <a:pPr marL="914400" lvl="1" indent="-304800" algn="l" rtl="0">
              <a:spcBef>
                <a:spcPts val="0"/>
              </a:spcBef>
              <a:spcAft>
                <a:spcPts val="0"/>
              </a:spcAft>
              <a:buSzPts val="1200"/>
              <a:buChar char="○"/>
            </a:pPr>
            <a:r>
              <a:rPr lang="en"/>
              <a:t>Evaluate at vendor’s facility, in supply chain, &amp; at stores</a:t>
            </a:r>
            <a:endParaRPr/>
          </a:p>
          <a:p>
            <a:pPr marL="457200" lvl="0" indent="-304800" algn="l" rtl="0">
              <a:spcBef>
                <a:spcPts val="0"/>
              </a:spcBef>
              <a:spcAft>
                <a:spcPts val="0"/>
              </a:spcAft>
              <a:buSzPts val="1200"/>
              <a:buChar char="●"/>
            </a:pPr>
            <a:r>
              <a:rPr lang="en"/>
              <a:t>Regulatory Compliance &amp; Labeling</a:t>
            </a:r>
            <a:endParaRPr/>
          </a:p>
          <a:p>
            <a:pPr marL="914400" lvl="1" indent="-304800" algn="l" rtl="0">
              <a:spcBef>
                <a:spcPts val="0"/>
              </a:spcBef>
              <a:spcAft>
                <a:spcPts val="0"/>
              </a:spcAft>
              <a:buSzPts val="1200"/>
              <a:buChar char="○"/>
            </a:pPr>
            <a:r>
              <a:rPr lang="en"/>
              <a:t>Extra oversight for allergens and pathogens</a:t>
            </a:r>
            <a:endParaRPr/>
          </a:p>
        </p:txBody>
      </p:sp>
      <p:pic>
        <p:nvPicPr>
          <p:cNvPr id="193" name="Google Shape;193;p30"/>
          <p:cNvPicPr preferRelativeResize="0"/>
          <p:nvPr/>
        </p:nvPicPr>
        <p:blipFill>
          <a:blip r:embed="rId3">
            <a:alphaModFix/>
          </a:blip>
          <a:stretch>
            <a:fillRect/>
          </a:stretch>
        </p:blipFill>
        <p:spPr>
          <a:xfrm>
            <a:off x="3320725" y="706525"/>
            <a:ext cx="5823276" cy="3851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48975" y="1644900"/>
            <a:ext cx="4306500" cy="18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latin typeface="Helvetica Neue"/>
                <a:ea typeface="Helvetica Neue"/>
                <a:cs typeface="Helvetica Neue"/>
                <a:sym typeface="Helvetica Neue"/>
              </a:rPr>
              <a:t>Recommendations in Quality Management &amp; Control</a:t>
            </a:r>
            <a:endParaRPr sz="3300">
              <a:latin typeface="Helvetica Neue"/>
              <a:ea typeface="Helvetica Neue"/>
              <a:cs typeface="Helvetica Neue"/>
              <a:sym typeface="Helvetica Neue"/>
            </a:endParaRPr>
          </a:p>
        </p:txBody>
      </p:sp>
      <p:sp>
        <p:nvSpPr>
          <p:cNvPr id="199" name="Google Shape;199;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Review and analyze data on recalled Items to ensure the safety of future like or similar products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3" name="Google Shape;73;p14"/>
          <p:cNvSpPr txBox="1">
            <a:spLocks noGrp="1"/>
          </p:cNvSpPr>
          <p:nvPr>
            <p:ph type="title"/>
          </p:nvPr>
        </p:nvSpPr>
        <p:spPr>
          <a:xfrm>
            <a:off x="150" y="0"/>
            <a:ext cx="9144000" cy="5143500"/>
          </a:xfrm>
          <a:prstGeom prst="rect">
            <a:avLst/>
          </a:prstGeom>
          <a:solidFill>
            <a:srgbClr val="FF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200" b="1"/>
              <a:t>Mission as stated on Target’s corporate website: </a:t>
            </a:r>
            <a:endParaRPr sz="2200"/>
          </a:p>
          <a:p>
            <a:pPr marL="0" lvl="0" indent="0" algn="l" rtl="0">
              <a:spcBef>
                <a:spcPts val="0"/>
              </a:spcBef>
              <a:spcAft>
                <a:spcPts val="0"/>
              </a:spcAft>
              <a:buNone/>
            </a:pPr>
            <a:r>
              <a:rPr lang="en" sz="2200"/>
              <a:t>To help all families discover the joy of everyday life.</a:t>
            </a:r>
            <a:endParaRPr sz="2200"/>
          </a:p>
          <a:p>
            <a:pPr marL="0" lvl="0" indent="0" algn="l" rtl="0">
              <a:spcBef>
                <a:spcPts val="0"/>
              </a:spcBef>
              <a:spcAft>
                <a:spcPts val="0"/>
              </a:spcAft>
              <a:buNone/>
            </a:pPr>
            <a:endParaRPr sz="2000"/>
          </a:p>
          <a:p>
            <a:pPr marL="0" lvl="0" indent="0" algn="l" rtl="0">
              <a:spcBef>
                <a:spcPts val="0"/>
              </a:spcBef>
              <a:spcAft>
                <a:spcPts val="0"/>
              </a:spcAft>
              <a:buNone/>
            </a:pPr>
            <a:r>
              <a:rPr lang="en" sz="2200" b="1"/>
              <a:t>Tag Line: </a:t>
            </a:r>
            <a:endParaRPr sz="2200" b="1"/>
          </a:p>
          <a:p>
            <a:pPr marL="0" lvl="0" indent="0" algn="l" rtl="0">
              <a:spcBef>
                <a:spcPts val="0"/>
              </a:spcBef>
              <a:spcAft>
                <a:spcPts val="0"/>
              </a:spcAft>
              <a:buNone/>
            </a:pPr>
            <a:r>
              <a:rPr lang="en" sz="2200"/>
              <a:t>Expect more. Pay less. - Since 1994</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t>Eat well. Pay less. - Added in 2004</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b="1"/>
              <a:t>Mission as stated on other sites online:</a:t>
            </a:r>
            <a:endParaRPr sz="2200" b="1"/>
          </a:p>
          <a:p>
            <a:pPr marL="0" lvl="0" indent="0" algn="l" rtl="0">
              <a:spcBef>
                <a:spcPts val="0"/>
              </a:spcBef>
              <a:spcAft>
                <a:spcPts val="0"/>
              </a:spcAft>
              <a:buNone/>
            </a:pPr>
            <a:r>
              <a:rPr lang="en" sz="2200"/>
              <a:t>To make Target the preferred shopping destination for our guests by delivering outstanding value, continuous innovation and exceptional guest experience by consistently fulfilling our “Expect More. Pay Less.” Brand promise.</a:t>
            </a:r>
            <a:endParaRPr sz="2200"/>
          </a:p>
          <a:p>
            <a:pPr marL="0" lvl="0" indent="0" algn="l" rtl="0">
              <a:spcBef>
                <a:spcPts val="0"/>
              </a:spcBef>
              <a:spcAft>
                <a:spcPts val="0"/>
              </a:spcAft>
              <a:buNone/>
            </a:pP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2"/>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205" name="Google Shape;205;p32"/>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Total Quality Management</a:t>
            </a:r>
            <a:endParaRPr>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241250" y="1576050"/>
            <a:ext cx="4045200" cy="19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What is Total Quality Management? </a:t>
            </a:r>
            <a:endParaRPr>
              <a:latin typeface="Helvetica Neue"/>
              <a:ea typeface="Helvetica Neue"/>
              <a:cs typeface="Helvetica Neue"/>
              <a:sym typeface="Helvetica Neue"/>
            </a:endParaRPr>
          </a:p>
        </p:txBody>
      </p:sp>
      <p:sp>
        <p:nvSpPr>
          <p:cNvPr id="211" name="Google Shape;211;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Helvetica Neue"/>
              <a:buChar char="-"/>
            </a:pPr>
            <a:r>
              <a:rPr lang="en" b="1">
                <a:latin typeface="Helvetica Neue"/>
                <a:ea typeface="Helvetica Neue"/>
                <a:cs typeface="Helvetica Neue"/>
                <a:sym typeface="Helvetica Neue"/>
              </a:rPr>
              <a:t>Management approach</a:t>
            </a:r>
            <a:endParaRPr b="1">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b="1">
                <a:latin typeface="Helvetica Neue"/>
                <a:ea typeface="Helvetica Neue"/>
                <a:cs typeface="Helvetica Neue"/>
                <a:sym typeface="Helvetica Neue"/>
              </a:rPr>
              <a:t> Long-term success </a:t>
            </a:r>
            <a:endParaRPr b="1">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b="1">
                <a:latin typeface="Helvetica Neue"/>
                <a:ea typeface="Helvetica Neue"/>
                <a:cs typeface="Helvetica Neue"/>
                <a:sym typeface="Helvetica Neue"/>
              </a:rPr>
              <a:t>Customer satisfaction</a:t>
            </a:r>
            <a:endParaRPr b="1">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b="1">
                <a:latin typeface="Helvetica Neue"/>
                <a:ea typeface="Helvetica Neue"/>
                <a:cs typeface="Helvetica Neue"/>
                <a:sym typeface="Helvetica Neue"/>
              </a:rPr>
              <a:t>All members of an organization participate in improving processes, products, services, and the culture in which they work</a:t>
            </a:r>
            <a:endParaRPr b="1">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Customer Focus</a:t>
            </a:r>
            <a:endParaRPr>
              <a:latin typeface="Helvetica Neue"/>
              <a:ea typeface="Helvetica Neue"/>
              <a:cs typeface="Helvetica Neue"/>
              <a:sym typeface="Helvetica Neue"/>
            </a:endParaRPr>
          </a:p>
        </p:txBody>
      </p:sp>
      <p:sp>
        <p:nvSpPr>
          <p:cNvPr id="217" name="Google Shape;217;p34"/>
          <p:cNvSpPr txBox="1">
            <a:spLocks noGrp="1"/>
          </p:cNvSpPr>
          <p:nvPr>
            <p:ph type="body" idx="1"/>
          </p:nvPr>
        </p:nvSpPr>
        <p:spPr>
          <a:xfrm>
            <a:off x="528425" y="150642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914400" lvl="1" indent="-330200" algn="l" rtl="0">
              <a:spcBef>
                <a:spcPts val="1600"/>
              </a:spcBef>
              <a:spcAft>
                <a:spcPts val="0"/>
              </a:spcAft>
              <a:buSzPts val="1600"/>
              <a:buFont typeface="Helvetica Neue"/>
              <a:buChar char="-"/>
            </a:pPr>
            <a:r>
              <a:rPr lang="en" sz="1600">
                <a:latin typeface="Helvetica Neue"/>
                <a:ea typeface="Helvetica Neue"/>
                <a:cs typeface="Helvetica Neue"/>
                <a:sym typeface="Helvetica Neue"/>
              </a:rPr>
              <a:t>Servicing wants and needs through high quality merchandise</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Ease and convenience shopping experience</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Clean atmosphere and fun-to-shop ambience</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Knowledgeable and Helpful employees</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Speedy Checkout</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Target RedCard</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Target Circle</a:t>
            </a:r>
            <a:endParaRPr sz="160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Deliver, Ship, or pick-up</a:t>
            </a:r>
            <a:endParaRPr sz="1600">
              <a:latin typeface="Helvetica Neue"/>
              <a:ea typeface="Helvetica Neue"/>
              <a:cs typeface="Helvetica Neue"/>
              <a:sym typeface="Helvetica Neue"/>
            </a:endParaRPr>
          </a:p>
          <a:p>
            <a:pPr marL="914400" lvl="0" indent="0" algn="l" rtl="0">
              <a:spcBef>
                <a:spcPts val="1600"/>
              </a:spcBef>
              <a:spcAft>
                <a:spcPts val="1600"/>
              </a:spcAft>
              <a:buNone/>
            </a:pPr>
            <a:endParaRPr/>
          </a:p>
        </p:txBody>
      </p:sp>
      <p:pic>
        <p:nvPicPr>
          <p:cNvPr id="218" name="Google Shape;218;p34"/>
          <p:cNvPicPr preferRelativeResize="0"/>
          <p:nvPr/>
        </p:nvPicPr>
        <p:blipFill>
          <a:blip r:embed="rId3">
            <a:alphaModFix/>
          </a:blip>
          <a:stretch>
            <a:fillRect/>
          </a:stretch>
        </p:blipFill>
        <p:spPr>
          <a:xfrm>
            <a:off x="5531700" y="3371850"/>
            <a:ext cx="3162300" cy="144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Total Employee Involvement</a:t>
            </a:r>
            <a:endParaRPr>
              <a:latin typeface="Helvetica Neue"/>
              <a:ea typeface="Helvetica Neue"/>
              <a:cs typeface="Helvetica Neue"/>
              <a:sym typeface="Helvetica Neue"/>
            </a:endParaRPr>
          </a:p>
        </p:txBody>
      </p:sp>
      <p:sp>
        <p:nvSpPr>
          <p:cNvPr id="224" name="Google Shape;224;p35"/>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Employees are the keepers of the “Expect More. Pay Less.” brand in all services</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Fast, fun, and friendly culture</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Hire quality over quantity creating a sustaining workforce</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Fill open positions quickly</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Hire ahead of needs</a:t>
            </a:r>
            <a:endParaRPr sz="140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latin typeface="Helvetica Neue"/>
                <a:ea typeface="Helvetica Neue"/>
                <a:cs typeface="Helvetica Neue"/>
                <a:sym typeface="Helvetica Neue"/>
              </a:rPr>
              <a:t>Employee feedback surveys, sessions, and forums</a:t>
            </a:r>
            <a:endParaRPr sz="1400">
              <a:latin typeface="Helvetica Neue"/>
              <a:ea typeface="Helvetica Neue"/>
              <a:cs typeface="Helvetica Neue"/>
              <a:sym typeface="Helvetica Neue"/>
            </a:endParaRPr>
          </a:p>
          <a:p>
            <a:pPr marL="0" lvl="0" indent="0" algn="l" rtl="0">
              <a:spcBef>
                <a:spcPts val="1600"/>
              </a:spcBef>
              <a:spcAft>
                <a:spcPts val="1600"/>
              </a:spcAft>
              <a:buNone/>
            </a:pPr>
            <a:endParaRPr/>
          </a:p>
        </p:txBody>
      </p:sp>
      <p:pic>
        <p:nvPicPr>
          <p:cNvPr id="225" name="Google Shape;225;p35"/>
          <p:cNvPicPr preferRelativeResize="0"/>
          <p:nvPr/>
        </p:nvPicPr>
        <p:blipFill>
          <a:blip r:embed="rId3">
            <a:alphaModFix/>
          </a:blip>
          <a:stretch>
            <a:fillRect/>
          </a:stretch>
        </p:blipFill>
        <p:spPr>
          <a:xfrm>
            <a:off x="4257378" y="585788"/>
            <a:ext cx="4105275" cy="3971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a:latin typeface="Helvetica Neue"/>
                <a:ea typeface="Helvetica Neue"/>
                <a:cs typeface="Helvetica Neue"/>
                <a:sym typeface="Helvetica Neue"/>
              </a:rPr>
              <a:t>Process-Centered &amp; Strategic/Systematic approach</a:t>
            </a:r>
            <a:endParaRPr sz="2700">
              <a:latin typeface="Helvetica Neue"/>
              <a:ea typeface="Helvetica Neue"/>
              <a:cs typeface="Helvetica Neue"/>
              <a:sym typeface="Helvetica Neue"/>
            </a:endParaRPr>
          </a:p>
        </p:txBody>
      </p:sp>
      <p:sp>
        <p:nvSpPr>
          <p:cNvPr id="231" name="Google Shape;231;p3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Constant hands-on effort by Target Sourcing Services teams working with suppliers</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Sourcing goods for needs and wants of customers</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Only-at-Target items and brands</a:t>
            </a:r>
            <a:endParaRPr>
              <a:latin typeface="Helvetica Neue"/>
              <a:ea typeface="Helvetica Neue"/>
              <a:cs typeface="Helvetica Neue"/>
              <a:sym typeface="Helvetica Neue"/>
            </a:endParaRPr>
          </a:p>
        </p:txBody>
      </p:sp>
      <p:sp>
        <p:nvSpPr>
          <p:cNvPr id="232" name="Google Shape;232;p36"/>
          <p:cNvSpPr txBox="1">
            <a:spLocks noGrp="1"/>
          </p:cNvSpPr>
          <p:nvPr>
            <p:ph type="body" idx="2"/>
          </p:nvPr>
        </p:nvSpPr>
        <p:spPr>
          <a:xfrm>
            <a:off x="4694250" y="1919075"/>
            <a:ext cx="3999900" cy="290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Strategic Planning:</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2021: redesigned electronics center with tech consultants  and store fronts to be more welcoming</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2020 - expanding order-pickup and same-day services</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introduce/test Robotic solutions to sorting and restocking</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Remodeling stores for convenience and clean look</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2019: small store formats introduced </a:t>
            </a:r>
            <a:endParaRPr>
              <a:latin typeface="Helvetica Neue"/>
              <a:ea typeface="Helvetica Neue"/>
              <a:cs typeface="Helvetica Neue"/>
              <a:sym typeface="Helvetica Neue"/>
            </a:endParaRPr>
          </a:p>
          <a:p>
            <a:pPr marL="914400" lvl="1"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Same-day services and order-pickup created</a:t>
            </a:r>
            <a:endParaRPr>
              <a:latin typeface="Helvetica Neue"/>
              <a:ea typeface="Helvetica Neue"/>
              <a:cs typeface="Helvetica Neue"/>
              <a:sym typeface="Helvetica Neue"/>
            </a:endParaRPr>
          </a:p>
        </p:txBody>
      </p:sp>
      <p:pic>
        <p:nvPicPr>
          <p:cNvPr id="233" name="Google Shape;233;p36"/>
          <p:cNvPicPr preferRelativeResize="0"/>
          <p:nvPr/>
        </p:nvPicPr>
        <p:blipFill>
          <a:blip r:embed="rId3">
            <a:alphaModFix/>
          </a:blip>
          <a:stretch>
            <a:fillRect/>
          </a:stretch>
        </p:blipFill>
        <p:spPr>
          <a:xfrm>
            <a:off x="0" y="3610325"/>
            <a:ext cx="1806350" cy="1353025"/>
          </a:xfrm>
          <a:prstGeom prst="rect">
            <a:avLst/>
          </a:prstGeom>
          <a:noFill/>
          <a:ln>
            <a:noFill/>
          </a:ln>
        </p:spPr>
      </p:pic>
      <p:pic>
        <p:nvPicPr>
          <p:cNvPr id="234" name="Google Shape;234;p36"/>
          <p:cNvPicPr preferRelativeResize="0"/>
          <p:nvPr/>
        </p:nvPicPr>
        <p:blipFill rotWithShape="1">
          <a:blip r:embed="rId4">
            <a:alphaModFix/>
          </a:blip>
          <a:srcRect r="46723"/>
          <a:stretch/>
        </p:blipFill>
        <p:spPr>
          <a:xfrm>
            <a:off x="1806351" y="3610325"/>
            <a:ext cx="1324025" cy="1353025"/>
          </a:xfrm>
          <a:prstGeom prst="rect">
            <a:avLst/>
          </a:prstGeom>
          <a:noFill/>
          <a:ln>
            <a:noFill/>
          </a:ln>
        </p:spPr>
      </p:pic>
      <p:pic>
        <p:nvPicPr>
          <p:cNvPr id="235" name="Google Shape;235;p36"/>
          <p:cNvPicPr preferRelativeResize="0"/>
          <p:nvPr/>
        </p:nvPicPr>
        <p:blipFill rotWithShape="1">
          <a:blip r:embed="rId5">
            <a:alphaModFix/>
          </a:blip>
          <a:srcRect r="52430"/>
          <a:stretch/>
        </p:blipFill>
        <p:spPr>
          <a:xfrm>
            <a:off x="3130380" y="3610325"/>
            <a:ext cx="1324025" cy="135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Communication</a:t>
            </a:r>
            <a:endParaRPr>
              <a:latin typeface="Helvetica Neue"/>
              <a:ea typeface="Helvetica Neue"/>
              <a:cs typeface="Helvetica Neue"/>
              <a:sym typeface="Helvetica Neue"/>
            </a:endParaRPr>
          </a:p>
        </p:txBody>
      </p:sp>
      <p:sp>
        <p:nvSpPr>
          <p:cNvPr id="241" name="Google Shape;241;p3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Daily Newsletter (2016)</a:t>
            </a:r>
            <a:endParaRPr>
              <a:latin typeface="Helvetica Neue"/>
              <a:ea typeface="Helvetica Neue"/>
              <a:cs typeface="Helvetica Neue"/>
              <a:sym typeface="Helvetica Neue"/>
            </a:endParaRPr>
          </a:p>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Town Hall Meetings</a:t>
            </a:r>
            <a:endParaRPr>
              <a:latin typeface="Helvetica Neue"/>
              <a:ea typeface="Helvetica Neue"/>
              <a:cs typeface="Helvetica Neue"/>
              <a:sym typeface="Helvetica Neue"/>
            </a:endParaRPr>
          </a:p>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RED Talks</a:t>
            </a:r>
            <a:endParaRPr>
              <a:latin typeface="Helvetica Neue"/>
              <a:ea typeface="Helvetica Neue"/>
              <a:cs typeface="Helvetica Neue"/>
              <a:sym typeface="Helvetica Neue"/>
            </a:endParaRPr>
          </a:p>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Product Stories</a:t>
            </a:r>
            <a:endParaRPr>
              <a:latin typeface="Helvetica Neue"/>
              <a:ea typeface="Helvetica Neue"/>
              <a:cs typeface="Helvetica Neue"/>
              <a:sym typeface="Helvetica Neue"/>
            </a:endParaRPr>
          </a:p>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Events &amp; Experiences for Employees</a:t>
            </a:r>
            <a:endParaRPr>
              <a:latin typeface="Helvetica Neue"/>
              <a:ea typeface="Helvetica Neue"/>
              <a:cs typeface="Helvetica Neue"/>
              <a:sym typeface="Helvetica Neue"/>
            </a:endParaRPr>
          </a:p>
          <a:p>
            <a:pPr marL="457200" lvl="0" indent="-304800" algn="l" rtl="0">
              <a:spcBef>
                <a:spcPts val="0"/>
              </a:spcBef>
              <a:spcAft>
                <a:spcPts val="0"/>
              </a:spcAft>
              <a:buSzPts val="1200"/>
              <a:buFont typeface="Helvetica Neue"/>
              <a:buChar char="-"/>
            </a:pPr>
            <a:r>
              <a:rPr lang="en">
                <a:latin typeface="Helvetica Neue"/>
                <a:ea typeface="Helvetica Neue"/>
                <a:cs typeface="Helvetica Neue"/>
                <a:sym typeface="Helvetica Neue"/>
              </a:rPr>
              <a:t>Social Media for Employees</a:t>
            </a:r>
            <a:endParaRPr>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a:latin typeface="Helvetica Neue"/>
                <a:ea typeface="Helvetica Neue"/>
                <a:cs typeface="Helvetica Neue"/>
                <a:sym typeface="Helvetica Neue"/>
              </a:rPr>
              <a:t>In-ear radio communication</a:t>
            </a:r>
            <a:r>
              <a:rPr lang="en"/>
              <a:t> </a:t>
            </a:r>
            <a:endParaRPr/>
          </a:p>
        </p:txBody>
      </p:sp>
      <p:pic>
        <p:nvPicPr>
          <p:cNvPr id="242" name="Google Shape;242;p37"/>
          <p:cNvPicPr preferRelativeResize="0"/>
          <p:nvPr/>
        </p:nvPicPr>
        <p:blipFill>
          <a:blip r:embed="rId3">
            <a:alphaModFix/>
          </a:blip>
          <a:stretch>
            <a:fillRect/>
          </a:stretch>
        </p:blipFill>
        <p:spPr>
          <a:xfrm>
            <a:off x="3824903" y="357800"/>
            <a:ext cx="2200275" cy="2076450"/>
          </a:xfrm>
          <a:prstGeom prst="rect">
            <a:avLst/>
          </a:prstGeom>
          <a:noFill/>
          <a:ln>
            <a:noFill/>
          </a:ln>
        </p:spPr>
      </p:pic>
      <p:pic>
        <p:nvPicPr>
          <p:cNvPr id="243" name="Google Shape;243;p37"/>
          <p:cNvPicPr preferRelativeResize="0"/>
          <p:nvPr/>
        </p:nvPicPr>
        <p:blipFill>
          <a:blip r:embed="rId4">
            <a:alphaModFix/>
          </a:blip>
          <a:stretch>
            <a:fillRect/>
          </a:stretch>
        </p:blipFill>
        <p:spPr>
          <a:xfrm>
            <a:off x="6518828" y="1466850"/>
            <a:ext cx="2066925" cy="2209800"/>
          </a:xfrm>
          <a:prstGeom prst="rect">
            <a:avLst/>
          </a:prstGeom>
          <a:noFill/>
          <a:ln>
            <a:noFill/>
          </a:ln>
        </p:spPr>
      </p:pic>
      <p:pic>
        <p:nvPicPr>
          <p:cNvPr id="244" name="Google Shape;244;p37"/>
          <p:cNvPicPr preferRelativeResize="0"/>
          <p:nvPr/>
        </p:nvPicPr>
        <p:blipFill>
          <a:blip r:embed="rId5">
            <a:alphaModFix/>
          </a:blip>
          <a:stretch>
            <a:fillRect/>
          </a:stretch>
        </p:blipFill>
        <p:spPr>
          <a:xfrm>
            <a:off x="3721925" y="2805113"/>
            <a:ext cx="2619375" cy="174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53"/>
        <p:cNvGrpSpPr/>
        <p:nvPr/>
      </p:nvGrpSpPr>
      <p:grpSpPr>
        <a:xfrm>
          <a:off x="0" y="0"/>
          <a:ext cx="0" cy="0"/>
          <a:chOff x="0" y="0"/>
          <a:chExt cx="0" cy="0"/>
        </a:xfrm>
      </p:grpSpPr>
      <p:sp>
        <p:nvSpPr>
          <p:cNvPr id="254" name="Google Shape;254;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a:t>
            </a:r>
            <a:endParaRPr/>
          </a:p>
        </p:txBody>
      </p:sp>
      <p:sp>
        <p:nvSpPr>
          <p:cNvPr id="255" name="Google Shape;255;p39"/>
          <p:cNvSpPr txBox="1">
            <a:spLocks noGrp="1"/>
          </p:cNvSpPr>
          <p:nvPr>
            <p:ph type="body" idx="1"/>
          </p:nvPr>
        </p:nvSpPr>
        <p:spPr>
          <a:xfrm>
            <a:off x="471900" y="1714500"/>
            <a:ext cx="8222100" cy="34290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000">
                <a:solidFill>
                  <a:srgbClr val="000000"/>
                </a:solidFill>
                <a:latin typeface="Arial"/>
                <a:ea typeface="Arial"/>
                <a:cs typeface="Arial"/>
                <a:sym typeface="Arial"/>
              </a:rPr>
              <a:t>ASQ. (n.d.). What is total quality MANAGEMENT (TQM)? Retrieved February 07, 2021, from</a:t>
            </a:r>
            <a:endParaRPr sz="1000">
              <a:solidFill>
                <a:srgbClr val="000000"/>
              </a:solidFill>
              <a:latin typeface="Arial"/>
              <a:ea typeface="Arial"/>
              <a:cs typeface="Arial"/>
              <a:sym typeface="Arial"/>
            </a:endParaRPr>
          </a:p>
          <a:p>
            <a:pPr marL="355600" lvl="0" indent="0" algn="l" rtl="0">
              <a:lnSpc>
                <a:spcPct val="150000"/>
              </a:lnSpc>
              <a:spcBef>
                <a:spcPts val="1200"/>
              </a:spcBef>
              <a:spcAft>
                <a:spcPts val="0"/>
              </a:spcAft>
              <a:buNone/>
            </a:pPr>
            <a:r>
              <a:rPr lang="en" sz="1000" u="sng">
                <a:solidFill>
                  <a:schemeClr val="hlink"/>
                </a:solidFill>
                <a:latin typeface="Arial"/>
                <a:ea typeface="Arial"/>
                <a:cs typeface="Arial"/>
                <a:sym typeface="Arial"/>
                <a:hlinkClick r:id="rId3"/>
              </a:rPr>
              <a:t>https://asq.org/quality-resources/total-quality-management</a:t>
            </a:r>
            <a:endParaRPr sz="1000">
              <a:solidFill>
                <a:srgbClr val="000000"/>
              </a:solidFill>
              <a:latin typeface="Arial"/>
              <a:ea typeface="Arial"/>
              <a:cs typeface="Arial"/>
              <a:sym typeface="Arial"/>
            </a:endParaRPr>
          </a:p>
          <a:p>
            <a:pPr marL="0" lvl="0" indent="0" algn="l" rtl="0">
              <a:lnSpc>
                <a:spcPct val="150000"/>
              </a:lnSpc>
              <a:spcBef>
                <a:spcPts val="1200"/>
              </a:spcBef>
              <a:spcAft>
                <a:spcPts val="0"/>
              </a:spcAft>
              <a:buNone/>
            </a:pPr>
            <a:r>
              <a:rPr lang="en" sz="1000">
                <a:solidFill>
                  <a:srgbClr val="000000"/>
                </a:solidFill>
                <a:latin typeface="Arial"/>
                <a:ea typeface="Arial"/>
                <a:cs typeface="Arial"/>
                <a:sym typeface="Arial"/>
              </a:rPr>
              <a:t>Ramlall, S. (2006, February 09). Strategic HR management creates value at Target. Retrieved February 08, 2021,</a:t>
            </a:r>
            <a:endParaRPr sz="1000">
              <a:solidFill>
                <a:srgbClr val="000000"/>
              </a:solidFill>
              <a:latin typeface="Arial"/>
              <a:ea typeface="Arial"/>
              <a:cs typeface="Arial"/>
              <a:sym typeface="Arial"/>
            </a:endParaRPr>
          </a:p>
          <a:p>
            <a:pPr marL="355600" lvl="0" indent="0" algn="l" rtl="0">
              <a:lnSpc>
                <a:spcPct val="150000"/>
              </a:lnSpc>
              <a:spcBef>
                <a:spcPts val="1200"/>
              </a:spcBef>
              <a:spcAft>
                <a:spcPts val="0"/>
              </a:spcAft>
              <a:buNone/>
            </a:pPr>
            <a:r>
              <a:rPr lang="en" sz="1000">
                <a:solidFill>
                  <a:srgbClr val="000000"/>
                </a:solidFill>
                <a:latin typeface="Arial"/>
                <a:ea typeface="Arial"/>
                <a:cs typeface="Arial"/>
                <a:sym typeface="Arial"/>
              </a:rPr>
              <a:t>from </a:t>
            </a:r>
            <a:r>
              <a:rPr lang="en" sz="1000" u="sng">
                <a:solidFill>
                  <a:schemeClr val="hlink"/>
                </a:solidFill>
                <a:latin typeface="Arial"/>
                <a:ea typeface="Arial"/>
                <a:cs typeface="Arial"/>
                <a:sym typeface="Arial"/>
                <a:hlinkClick r:id="rId4"/>
              </a:rPr>
              <a:t>https://onlinelibrary.wiley.com/doi/pdf/10.1002/joe.20090</a:t>
            </a:r>
            <a:endParaRPr sz="1000">
              <a:solidFill>
                <a:srgbClr val="000000"/>
              </a:solidFill>
              <a:latin typeface="Arial"/>
              <a:ea typeface="Arial"/>
              <a:cs typeface="Arial"/>
              <a:sym typeface="Arial"/>
            </a:endParaRPr>
          </a:p>
          <a:p>
            <a:pPr marL="457200" lvl="0" indent="-457200" algn="l" rtl="0">
              <a:lnSpc>
                <a:spcPct val="200000"/>
              </a:lnSpc>
              <a:spcBef>
                <a:spcPts val="1200"/>
              </a:spcBef>
              <a:spcAft>
                <a:spcPts val="0"/>
              </a:spcAft>
              <a:buNone/>
            </a:pPr>
            <a:r>
              <a:rPr lang="en" sz="1000">
                <a:solidFill>
                  <a:srgbClr val="000000"/>
                </a:solidFill>
                <a:latin typeface="Arial"/>
                <a:ea typeface="Arial"/>
                <a:cs typeface="Arial"/>
                <a:sym typeface="Arial"/>
              </a:rPr>
              <a:t>Target. (n.d.). </a:t>
            </a:r>
            <a:r>
              <a:rPr lang="en" sz="1000" i="1">
                <a:solidFill>
                  <a:srgbClr val="000000"/>
                </a:solidFill>
                <a:latin typeface="Arial"/>
                <a:ea typeface="Arial"/>
                <a:cs typeface="Arial"/>
                <a:sym typeface="Arial"/>
              </a:rPr>
              <a:t>purpose &amp; history | Target Corporation</a:t>
            </a:r>
            <a:r>
              <a:rPr lang="en" sz="1000">
                <a:solidFill>
                  <a:srgbClr val="000000"/>
                </a:solidFill>
                <a:latin typeface="Arial"/>
                <a:ea typeface="Arial"/>
                <a:cs typeface="Arial"/>
                <a:sym typeface="Arial"/>
              </a:rPr>
              <a:t>. Target Corporate. Retrieved February 7, 2020, from </a:t>
            </a:r>
            <a:r>
              <a:rPr lang="en" sz="1000" u="sng">
                <a:solidFill>
                  <a:schemeClr val="hlink"/>
                </a:solidFill>
                <a:latin typeface="Arial"/>
                <a:ea typeface="Arial"/>
                <a:cs typeface="Arial"/>
                <a:sym typeface="Arial"/>
                <a:hlinkClick r:id="rId5"/>
              </a:rPr>
              <a:t>https://corporate.target.com/about/purpose-history</a:t>
            </a:r>
            <a:endParaRPr sz="1000">
              <a:solidFill>
                <a:srgbClr val="000000"/>
              </a:solidFill>
              <a:latin typeface="Arial"/>
              <a:ea typeface="Arial"/>
              <a:cs typeface="Arial"/>
              <a:sym typeface="Arial"/>
            </a:endParaRPr>
          </a:p>
          <a:p>
            <a:pPr marL="457200" lvl="0" indent="-457200" algn="l" rtl="0">
              <a:lnSpc>
                <a:spcPct val="200000"/>
              </a:lnSpc>
              <a:spcBef>
                <a:spcPts val="1200"/>
              </a:spcBef>
              <a:spcAft>
                <a:spcPts val="0"/>
              </a:spcAft>
              <a:buNone/>
            </a:pPr>
            <a:r>
              <a:rPr lang="en" sz="1000">
                <a:solidFill>
                  <a:srgbClr val="000000"/>
                </a:solidFill>
                <a:latin typeface="Arial"/>
                <a:ea typeface="Arial"/>
                <a:cs typeface="Arial"/>
                <a:sym typeface="Arial"/>
              </a:rPr>
              <a:t>M. (2019, July 15). </a:t>
            </a:r>
            <a:r>
              <a:rPr lang="en" sz="1000" i="1">
                <a:solidFill>
                  <a:srgbClr val="000000"/>
                </a:solidFill>
                <a:latin typeface="Arial"/>
                <a:ea typeface="Arial"/>
                <a:cs typeface="Arial"/>
                <a:sym typeface="Arial"/>
              </a:rPr>
              <a:t>Target Mission and Vision Statement Analysis</a:t>
            </a:r>
            <a:r>
              <a:rPr lang="en" sz="1000">
                <a:solidFill>
                  <a:srgbClr val="000000"/>
                </a:solidFill>
                <a:latin typeface="Arial"/>
                <a:ea typeface="Arial"/>
                <a:cs typeface="Arial"/>
                <a:sym typeface="Arial"/>
              </a:rPr>
              <a:t>. Mission Statement Academy. </a:t>
            </a:r>
            <a:r>
              <a:rPr lang="en" sz="1000" u="sng">
                <a:solidFill>
                  <a:schemeClr val="hlink"/>
                </a:solidFill>
                <a:latin typeface="Arial"/>
                <a:ea typeface="Arial"/>
                <a:cs typeface="Arial"/>
                <a:sym typeface="Arial"/>
                <a:hlinkClick r:id="rId6"/>
              </a:rPr>
              <a:t>https://mission-statement.com/target/</a:t>
            </a:r>
            <a:endParaRPr sz="1000">
              <a:solidFill>
                <a:srgbClr val="000000"/>
              </a:solidFill>
              <a:latin typeface="Arial"/>
              <a:ea typeface="Arial"/>
              <a:cs typeface="Arial"/>
              <a:sym typeface="Arial"/>
            </a:endParaRPr>
          </a:p>
          <a:p>
            <a:pPr marL="457200" lvl="0" indent="-457200" algn="l" rtl="0">
              <a:lnSpc>
                <a:spcPct val="200000"/>
              </a:lnSpc>
              <a:spcBef>
                <a:spcPts val="1200"/>
              </a:spcBef>
              <a:spcAft>
                <a:spcPts val="0"/>
              </a:spcAft>
              <a:buNone/>
            </a:pPr>
            <a:r>
              <a:rPr lang="en" sz="1000">
                <a:solidFill>
                  <a:srgbClr val="000000"/>
                </a:solidFill>
                <a:latin typeface="Arial"/>
                <a:ea typeface="Arial"/>
                <a:cs typeface="Arial"/>
                <a:sym typeface="Arial"/>
              </a:rPr>
              <a:t>Pratap, Abhijeet. (2020, June 27). Business Model of Target Corporation. Retrieved from </a:t>
            </a:r>
            <a:r>
              <a:rPr lang="en" sz="1000" u="sng">
                <a:solidFill>
                  <a:schemeClr val="hlink"/>
                </a:solidFill>
                <a:latin typeface="Arial"/>
                <a:ea typeface="Arial"/>
                <a:cs typeface="Arial"/>
                <a:sym typeface="Arial"/>
                <a:hlinkClick r:id="rId7"/>
              </a:rPr>
              <a:t>https://notesmatic.com</a:t>
            </a:r>
            <a:endParaRPr sz="1000">
              <a:solidFill>
                <a:srgbClr val="000000"/>
              </a:solidFill>
              <a:latin typeface="Arial"/>
              <a:ea typeface="Arial"/>
              <a:cs typeface="Arial"/>
              <a:sym typeface="Arial"/>
            </a:endParaRPr>
          </a:p>
          <a:p>
            <a:pPr marL="457200" lvl="0" indent="-457200" algn="l" rtl="0">
              <a:lnSpc>
                <a:spcPct val="200000"/>
              </a:lnSpc>
              <a:spcBef>
                <a:spcPts val="1200"/>
              </a:spcBef>
              <a:spcAft>
                <a:spcPts val="0"/>
              </a:spcAft>
              <a:buNone/>
            </a:pPr>
            <a:endParaRPr sz="12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 Continued</a:t>
            </a:r>
            <a:endParaRPr/>
          </a:p>
        </p:txBody>
      </p:sp>
      <p:sp>
        <p:nvSpPr>
          <p:cNvPr id="261" name="Google Shape;261;p40"/>
          <p:cNvSpPr txBox="1">
            <a:spLocks noGrp="1"/>
          </p:cNvSpPr>
          <p:nvPr>
            <p:ph type="body" idx="1"/>
          </p:nvPr>
        </p:nvSpPr>
        <p:spPr>
          <a:xfrm>
            <a:off x="471900" y="1746650"/>
            <a:ext cx="8222100" cy="3332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000"/>
              <a:t>Target. (2020, November 10). Products &amp; SERVICES: Target Corporation. Retrieved February 09, 2021, from</a:t>
            </a:r>
            <a:endParaRPr sz="1000"/>
          </a:p>
          <a:p>
            <a:pPr marL="355600" lvl="0" indent="0" algn="l" rtl="0">
              <a:spcBef>
                <a:spcPts val="1200"/>
              </a:spcBef>
              <a:spcAft>
                <a:spcPts val="0"/>
              </a:spcAft>
              <a:buNone/>
            </a:pPr>
            <a:r>
              <a:rPr lang="en" sz="1000" u="sng">
                <a:solidFill>
                  <a:schemeClr val="hlink"/>
                </a:solidFill>
                <a:hlinkClick r:id="rId3"/>
              </a:rPr>
              <a:t>https://corporate.target.com/about/products-services#:~:text=We're%20proud%20to%20offer,a%20breeze%E2%80%94no%20members</a:t>
            </a:r>
            <a:endParaRPr sz="1000"/>
          </a:p>
          <a:p>
            <a:pPr marL="355600" lvl="0" indent="0" algn="l" rtl="0">
              <a:spcBef>
                <a:spcPts val="1200"/>
              </a:spcBef>
              <a:spcAft>
                <a:spcPts val="0"/>
              </a:spcAft>
              <a:buNone/>
            </a:pPr>
            <a:r>
              <a:rPr lang="en" sz="1000" u="sng">
                <a:solidFill>
                  <a:schemeClr val="hlink"/>
                </a:solidFill>
                <a:hlinkClick r:id="rId3"/>
              </a:rPr>
              <a:t>ip%20required.&amp;text=Target%20offers%20a%20store%20card,thousands%20of%20items%2C%20every%20day.</a:t>
            </a:r>
            <a:endParaRPr sz="1000"/>
          </a:p>
          <a:p>
            <a:pPr marL="0" lvl="0" indent="0" algn="l" rtl="0">
              <a:spcBef>
                <a:spcPts val="1200"/>
              </a:spcBef>
              <a:spcAft>
                <a:spcPts val="0"/>
              </a:spcAft>
              <a:buNone/>
            </a:pPr>
            <a:r>
              <a:rPr lang="en" sz="1000"/>
              <a:t>Target Corporation. (2021). A bullseye View. behind the scenes at Target. Retrieved February 09, 2021, from</a:t>
            </a:r>
            <a:endParaRPr sz="1000"/>
          </a:p>
          <a:p>
            <a:pPr marL="355600" lvl="0" indent="0" algn="l" rtl="0">
              <a:spcBef>
                <a:spcPts val="1200"/>
              </a:spcBef>
              <a:spcAft>
                <a:spcPts val="0"/>
              </a:spcAft>
              <a:buNone/>
            </a:pPr>
            <a:r>
              <a:rPr lang="en" sz="1000" u="sng">
                <a:solidFill>
                  <a:schemeClr val="hlink"/>
                </a:solidFill>
                <a:hlinkClick r:id="rId4"/>
              </a:rPr>
              <a:t>https://corporate.target.com/corporate-responsibility/civic-activity/public-policy</a:t>
            </a:r>
            <a:endParaRPr sz="1000"/>
          </a:p>
          <a:p>
            <a:pPr marL="0" lvl="0" indent="0" algn="l" rtl="0">
              <a:spcBef>
                <a:spcPts val="1200"/>
              </a:spcBef>
              <a:spcAft>
                <a:spcPts val="0"/>
              </a:spcAft>
              <a:buNone/>
            </a:pPr>
            <a:r>
              <a:rPr lang="en" sz="1000"/>
              <a:t>Target Corporation. (2020, March). A bullseye View. behind the scenes at Target. Retrieved February 09, 2021, from</a:t>
            </a:r>
            <a:endParaRPr sz="1000"/>
          </a:p>
          <a:p>
            <a:pPr marL="355600" lvl="0" indent="0" algn="l" rtl="0">
              <a:spcBef>
                <a:spcPts val="1200"/>
              </a:spcBef>
              <a:spcAft>
                <a:spcPts val="0"/>
              </a:spcAft>
              <a:buNone/>
            </a:pPr>
            <a:r>
              <a:rPr lang="en" sz="1000" u="sng">
                <a:solidFill>
                  <a:schemeClr val="hlink"/>
                </a:solidFill>
                <a:hlinkClick r:id="rId5"/>
              </a:rPr>
              <a:t>https://corporate.target.com/press/releases/2020/03/target-outlines-2020-strategic-initiatives</a:t>
            </a:r>
            <a:endParaRPr sz="1000"/>
          </a:p>
          <a:p>
            <a:pPr marL="0" lvl="0" indent="0" algn="l" rtl="0">
              <a:lnSpc>
                <a:spcPct val="100000"/>
              </a:lnSpc>
              <a:spcBef>
                <a:spcPts val="1200"/>
              </a:spcBef>
              <a:spcAft>
                <a:spcPts val="0"/>
              </a:spcAft>
              <a:buNone/>
            </a:pPr>
            <a:r>
              <a:rPr lang="en" sz="1000"/>
              <a:t>Bradley, D. (2017, August 22). How a series of Crises FLIPPED TARGET'S internal comms strategy on its head. Retrieved February 09, 2021, from</a:t>
            </a:r>
            <a:endParaRPr sz="1000"/>
          </a:p>
          <a:p>
            <a:pPr marL="457200" lvl="0" indent="0" algn="l" rtl="0">
              <a:lnSpc>
                <a:spcPct val="100000"/>
              </a:lnSpc>
              <a:spcBef>
                <a:spcPts val="1200"/>
              </a:spcBef>
              <a:spcAft>
                <a:spcPts val="0"/>
              </a:spcAft>
              <a:buNone/>
            </a:pPr>
            <a:r>
              <a:rPr lang="en" sz="1000" u="sng">
                <a:solidFill>
                  <a:schemeClr val="hlink"/>
                </a:solidFill>
                <a:hlinkClick r:id="rId6"/>
              </a:rPr>
              <a:t>https://www.prweek.com/article/1410966/series-crises-flipped-targets-internal-comms-strategy-its-head#:~:text=Target's%20internal%20communications%20strategy%20goes,our%20team%2C%22%20Jenkins%20said.</a:t>
            </a: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1600"/>
              </a:spcAft>
              <a:buNone/>
            </a:pP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 Continued</a:t>
            </a:r>
            <a:endParaRPr/>
          </a:p>
        </p:txBody>
      </p:sp>
      <p:sp>
        <p:nvSpPr>
          <p:cNvPr id="267" name="Google Shape;267;p41"/>
          <p:cNvSpPr txBox="1">
            <a:spLocks noGrp="1"/>
          </p:cNvSpPr>
          <p:nvPr>
            <p:ph type="body" idx="1"/>
          </p:nvPr>
        </p:nvSpPr>
        <p:spPr>
          <a:xfrm>
            <a:off x="471900" y="1746650"/>
            <a:ext cx="8222100" cy="3332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000"/>
              <a:t>Target Corporation. (2021). Brands: Target Corporation. Retrieved February 09, 2021, from</a:t>
            </a:r>
            <a:endParaRPr sz="1000"/>
          </a:p>
          <a:p>
            <a:pPr marL="355600" lvl="0" indent="0" algn="l" rtl="0">
              <a:spcBef>
                <a:spcPts val="1200"/>
              </a:spcBef>
              <a:spcAft>
                <a:spcPts val="0"/>
              </a:spcAft>
              <a:buNone/>
            </a:pPr>
            <a:r>
              <a:rPr lang="en" sz="1000" u="sng">
                <a:solidFill>
                  <a:schemeClr val="hlink"/>
                </a:solidFill>
                <a:hlinkClick r:id="rId3"/>
              </a:rPr>
              <a:t>https://corporate.target.com/about/products-services/Target-Brands</a:t>
            </a:r>
            <a:endParaRPr sz="1000"/>
          </a:p>
          <a:p>
            <a:pPr marL="457200" lvl="0" indent="0" algn="l" rtl="0">
              <a:lnSpc>
                <a:spcPct val="100000"/>
              </a:lnSpc>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0"/>
              </a:spcAft>
              <a:buNone/>
            </a:pPr>
            <a:endParaRPr sz="1000"/>
          </a:p>
          <a:p>
            <a:pPr marL="0" lvl="0" indent="0" algn="l" rtl="0">
              <a:spcBef>
                <a:spcPts val="1200"/>
              </a:spcBef>
              <a:spcAft>
                <a:spcPts val="1600"/>
              </a:spcAft>
              <a:buNone/>
            </a:pP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0" y="0"/>
            <a:ext cx="9144000" cy="5143500"/>
          </a:xfrm>
          <a:prstGeom prst="rect">
            <a:avLst/>
          </a:prstGeom>
          <a:solidFill>
            <a:srgbClr val="FF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4000" b="1"/>
              <a:t>Current Vision:</a:t>
            </a:r>
            <a:endParaRPr sz="4000" b="1"/>
          </a:p>
          <a:p>
            <a:pPr marL="0" lvl="0" indent="0" algn="l" rtl="0">
              <a:spcBef>
                <a:spcPts val="0"/>
              </a:spcBef>
              <a:spcAft>
                <a:spcPts val="0"/>
              </a:spcAft>
              <a:buNone/>
            </a:pPr>
            <a:r>
              <a:rPr lang="en" sz="4000"/>
              <a:t>Guided commitments to great value, the community, diversity and the environment</a:t>
            </a:r>
            <a:endParaRPr sz="4000"/>
          </a:p>
          <a:p>
            <a:pPr marL="0" lvl="0" indent="0" algn="l" rtl="0">
              <a:spcBef>
                <a:spcPts val="0"/>
              </a:spcBef>
              <a:spcAft>
                <a:spcPts val="0"/>
              </a:spcAft>
              <a:buNone/>
            </a:pPr>
            <a:endParaRPr sz="4000"/>
          </a:p>
          <a:p>
            <a:pPr marL="0" lvl="0" indent="0" algn="l" rtl="0">
              <a:spcBef>
                <a:spcPts val="0"/>
              </a:spcBef>
              <a:spcAft>
                <a:spcPts val="0"/>
              </a:spcAft>
              <a:buNone/>
            </a:pPr>
            <a:r>
              <a:rPr lang="en" sz="2500">
                <a:solidFill>
                  <a:srgbClr val="000000"/>
                </a:solidFill>
                <a:highlight>
                  <a:schemeClr val="lt1"/>
                </a:highlight>
              </a:rPr>
              <a:t>They are living this out through prioritizing their branded statement “Expect more Pay less”, through financial give back programs and other initiatives. </a:t>
            </a:r>
            <a:endParaRPr sz="2500">
              <a:solidFill>
                <a:srgbClr val="000000"/>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Target’s Operating Procedures</a:t>
            </a:r>
            <a:endParaRPr/>
          </a:p>
        </p:txBody>
      </p:sp>
      <p:sp>
        <p:nvSpPr>
          <p:cNvPr id="84" name="Google Shape;84;p1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Operates in all 50 states</a:t>
            </a:r>
            <a:endParaRPr sz="150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1886 stores as of 2019</a:t>
            </a:r>
            <a:endParaRPr sz="150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75 % residents have Target within easy reach</a:t>
            </a:r>
            <a:endParaRPr sz="150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41 distribution centers to support the operation of 1868 Target stores</a:t>
            </a:r>
            <a:endParaRPr sz="1500">
              <a:latin typeface="Times New Roman"/>
              <a:ea typeface="Times New Roman"/>
              <a:cs typeface="Times New Roman"/>
              <a:sym typeface="Times New Roman"/>
            </a:endParaRPr>
          </a:p>
        </p:txBody>
      </p:sp>
      <p:pic>
        <p:nvPicPr>
          <p:cNvPr id="85" name="Google Shape;85;p16"/>
          <p:cNvPicPr preferRelativeResize="0"/>
          <p:nvPr/>
        </p:nvPicPr>
        <p:blipFill>
          <a:blip r:embed="rId3">
            <a:alphaModFix/>
          </a:blip>
          <a:stretch>
            <a:fillRect/>
          </a:stretch>
        </p:blipFill>
        <p:spPr>
          <a:xfrm>
            <a:off x="3456825" y="879125"/>
            <a:ext cx="5593225" cy="311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Target’s Operating Procedures</a:t>
            </a:r>
            <a:endParaRPr/>
          </a:p>
        </p:txBody>
      </p:sp>
      <p:sp>
        <p:nvSpPr>
          <p:cNvPr id="91" name="Google Shape;91;p1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41 private Brands</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Supplier from all over the world but brands made by company</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Partners with designers and brands from time to time to launch an exclusive range for customers</a:t>
            </a:r>
            <a:endParaRPr sz="1400">
              <a:latin typeface="Times New Roman"/>
              <a:ea typeface="Times New Roman"/>
              <a:cs typeface="Times New Roman"/>
              <a:sym typeface="Times New Roman"/>
            </a:endParaRPr>
          </a:p>
        </p:txBody>
      </p:sp>
      <p:pic>
        <p:nvPicPr>
          <p:cNvPr id="92" name="Google Shape;92;p17"/>
          <p:cNvPicPr preferRelativeResize="0"/>
          <p:nvPr/>
        </p:nvPicPr>
        <p:blipFill>
          <a:blip r:embed="rId3">
            <a:alphaModFix/>
          </a:blip>
          <a:stretch>
            <a:fillRect/>
          </a:stretch>
        </p:blipFill>
        <p:spPr>
          <a:xfrm>
            <a:off x="3658750" y="1266700"/>
            <a:ext cx="5126800" cy="290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quality and pricing</a:t>
            </a:r>
            <a:endParaRPr/>
          </a:p>
        </p:txBody>
      </p:sp>
      <p:sp>
        <p:nvSpPr>
          <p:cNvPr id="98" name="Google Shape;98;p18"/>
          <p:cNvSpPr txBox="1">
            <a:spLocks noGrp="1"/>
          </p:cNvSpPr>
          <p:nvPr>
            <p:ph type="body" idx="1"/>
          </p:nvPr>
        </p:nvSpPr>
        <p:spPr>
          <a:xfrm>
            <a:off x="226075" y="1236050"/>
            <a:ext cx="2808000" cy="33933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Safety is first</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Trains employees for good service</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Discount prices </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Focuses on customer experience and satisfaction</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Branded debit and credit cards called RED card</a:t>
            </a:r>
            <a:endParaRPr sz="1400">
              <a:latin typeface="Times New Roman"/>
              <a:ea typeface="Times New Roman"/>
              <a:cs typeface="Times New Roman"/>
              <a:sym typeface="Times New Roman"/>
            </a:endParaRPr>
          </a:p>
          <a:p>
            <a:pPr marL="457200" lvl="0" indent="-317500" algn="l" rtl="0">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In-app coupons and 1% earning</a:t>
            </a:r>
            <a:endParaRPr sz="1400">
              <a:latin typeface="Times New Roman"/>
              <a:ea typeface="Times New Roman"/>
              <a:cs typeface="Times New Roman"/>
              <a:sym typeface="Times New Roman"/>
            </a:endParaRPr>
          </a:p>
        </p:txBody>
      </p:sp>
      <p:pic>
        <p:nvPicPr>
          <p:cNvPr id="99" name="Google Shape;99;p18"/>
          <p:cNvPicPr preferRelativeResize="0"/>
          <p:nvPr/>
        </p:nvPicPr>
        <p:blipFill>
          <a:blip r:embed="rId3">
            <a:alphaModFix/>
          </a:blip>
          <a:stretch>
            <a:fillRect/>
          </a:stretch>
        </p:blipFill>
        <p:spPr>
          <a:xfrm>
            <a:off x="4079375" y="1978625"/>
            <a:ext cx="4168950" cy="2960225"/>
          </a:xfrm>
          <a:prstGeom prst="rect">
            <a:avLst/>
          </a:prstGeom>
          <a:noFill/>
          <a:ln>
            <a:noFill/>
          </a:ln>
        </p:spPr>
      </p:pic>
      <p:sp>
        <p:nvSpPr>
          <p:cNvPr id="100" name="Google Shape;100;p18"/>
          <p:cNvSpPr txBox="1"/>
          <p:nvPr/>
        </p:nvSpPr>
        <p:spPr>
          <a:xfrm>
            <a:off x="3638525" y="433275"/>
            <a:ext cx="30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Operating expenses</a:t>
            </a:r>
            <a:endParaRPr sz="1600">
              <a:latin typeface="Times New Roman"/>
              <a:ea typeface="Times New Roman"/>
              <a:cs typeface="Times New Roman"/>
              <a:sym typeface="Times New Roman"/>
            </a:endParaRPr>
          </a:p>
        </p:txBody>
      </p:sp>
      <p:sp>
        <p:nvSpPr>
          <p:cNvPr id="101" name="Google Shape;101;p18"/>
          <p:cNvSpPr txBox="1"/>
          <p:nvPr/>
        </p:nvSpPr>
        <p:spPr>
          <a:xfrm>
            <a:off x="3574550" y="757250"/>
            <a:ext cx="47145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Costs of sales</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General, and administrative expenses</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Keeps operating cost low</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Merchandise</a:t>
            </a:r>
            <a:endParaRPr/>
          </a:p>
        </p:txBody>
      </p:sp>
      <p:sp>
        <p:nvSpPr>
          <p:cNvPr id="107" name="Google Shape;107;p1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Food &amp; beverages</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Apparel &amp; accessories for men, women and kinds</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Baby</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Household essentials</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Home decor</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Furniture</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Patio &amp; garden</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Kitchen &amp; dining</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Toys </a:t>
            </a:r>
            <a:endParaRPr sz="1500">
              <a:solidFill>
                <a:srgbClr val="000000"/>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Electronics </a:t>
            </a:r>
            <a:endParaRPr sz="15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
        <p:nvSpPr>
          <p:cNvPr id="108" name="Google Shape;108;p1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Musical instruments</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Movies, music, video games &amp; books</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Sports &amp; outdoors</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Beauty</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Personal care</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Pets</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Luggage</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School &amp; office supplies</a:t>
            </a:r>
            <a:endParaRPr sz="1700">
              <a:solidFill>
                <a:srgbClr val="000000"/>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Party supplies</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Investment Strategy</a:t>
            </a:r>
            <a:endParaRPr/>
          </a:p>
        </p:txBody>
      </p:sp>
      <p:sp>
        <p:nvSpPr>
          <p:cNvPr id="114" name="Google Shape;114;p20"/>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Remodeled more than 700 stores</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Grew its store networks</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Redesigned store operating model and redefined the roles for hundreds and thousands of team members</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FF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FF0000"/>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
        <p:nvSpPr>
          <p:cNvPr id="115" name="Google Shape;115;p20"/>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Invests in its people and increases starting wages up to $ 15 per hour</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Launched its Good and Gather food and beverages brand</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Makes e-commerce more attractive and profitable</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79724" y="370425"/>
            <a:ext cx="2534700" cy="9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latin typeface="Times New Roman"/>
                <a:ea typeface="Times New Roman"/>
                <a:cs typeface="Times New Roman"/>
                <a:sym typeface="Times New Roman"/>
              </a:rPr>
              <a:t>Marketing</a:t>
            </a:r>
            <a:endParaRPr sz="2600">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21" name="Google Shape;12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Invested around $ 1.65 billion in advertising in 2019</a:t>
            </a:r>
            <a:endParaRPr sz="1500">
              <a:latin typeface="Times New Roman"/>
              <a:ea typeface="Times New Roman"/>
              <a:cs typeface="Times New Roman"/>
              <a:sym typeface="Times New Roman"/>
            </a:endParaRPr>
          </a:p>
          <a:p>
            <a:pPr marL="457200" lvl="0"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Utilizes both digital and traditional channels for promotions</a:t>
            </a:r>
            <a:endParaRPr sz="1500">
              <a:latin typeface="Times New Roman"/>
              <a:ea typeface="Times New Roman"/>
              <a:cs typeface="Times New Roman"/>
              <a:sym typeface="Times New Roman"/>
            </a:endParaRPr>
          </a:p>
          <a:p>
            <a:pPr marL="457200" lvl="0" indent="0" algn="l" rtl="0">
              <a:lnSpc>
                <a:spcPct val="200000"/>
              </a:lnSpc>
              <a:spcBef>
                <a:spcPts val="1600"/>
              </a:spcBef>
              <a:spcAft>
                <a:spcPts val="1600"/>
              </a:spcAft>
              <a:buNone/>
            </a:pPr>
            <a:endParaRPr sz="1400">
              <a:latin typeface="Times New Roman"/>
              <a:ea typeface="Times New Roman"/>
              <a:cs typeface="Times New Roman"/>
              <a:sym typeface="Times New Roman"/>
            </a:endParaRPr>
          </a:p>
        </p:txBody>
      </p:sp>
      <p:sp>
        <p:nvSpPr>
          <p:cNvPr id="122" name="Google Shape;122;p21"/>
          <p:cNvSpPr txBox="1"/>
          <p:nvPr/>
        </p:nvSpPr>
        <p:spPr>
          <a:xfrm>
            <a:off x="3910050" y="1272575"/>
            <a:ext cx="4187400" cy="7620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Barcodes and product scanning</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Free shipping &amp; Fast delivery</a:t>
            </a:r>
            <a:endParaRPr sz="1500">
              <a:latin typeface="Times New Roman"/>
              <a:ea typeface="Times New Roman"/>
              <a:cs typeface="Times New Roman"/>
              <a:sym typeface="Times New Roman"/>
            </a:endParaRPr>
          </a:p>
        </p:txBody>
      </p:sp>
      <p:sp>
        <p:nvSpPr>
          <p:cNvPr id="123" name="Google Shape;123;p21"/>
          <p:cNvSpPr txBox="1"/>
          <p:nvPr/>
        </p:nvSpPr>
        <p:spPr>
          <a:xfrm>
            <a:off x="3817675" y="370425"/>
            <a:ext cx="3971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latin typeface="Times New Roman"/>
                <a:ea typeface="Times New Roman"/>
                <a:cs typeface="Times New Roman"/>
                <a:sym typeface="Times New Roman"/>
              </a:rPr>
              <a:t>Speed</a:t>
            </a:r>
            <a:endParaRPr sz="2300">
              <a:latin typeface="Times New Roman"/>
              <a:ea typeface="Times New Roman"/>
              <a:cs typeface="Times New Roman"/>
              <a:sym typeface="Times New Roman"/>
            </a:endParaRPr>
          </a:p>
        </p:txBody>
      </p:sp>
      <p:pic>
        <p:nvPicPr>
          <p:cNvPr id="124" name="Google Shape;124;p21"/>
          <p:cNvPicPr preferRelativeResize="0"/>
          <p:nvPr/>
        </p:nvPicPr>
        <p:blipFill>
          <a:blip r:embed="rId3">
            <a:alphaModFix/>
          </a:blip>
          <a:stretch>
            <a:fillRect/>
          </a:stretch>
        </p:blipFill>
        <p:spPr>
          <a:xfrm>
            <a:off x="3910050" y="2397925"/>
            <a:ext cx="4515576" cy="2610174"/>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1998</Words>
  <Application>Microsoft Office PowerPoint</Application>
  <PresentationFormat>On-screen Show (16:9)</PresentationFormat>
  <Paragraphs>208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Times New Roman</vt:lpstr>
      <vt:lpstr>Helvetica Neue</vt:lpstr>
      <vt:lpstr>Roboto</vt:lpstr>
      <vt:lpstr>Material</vt:lpstr>
      <vt:lpstr>PowerPoint Presentation</vt:lpstr>
      <vt:lpstr>Mission as stated on Target’s corporate website:  To help all families discover the joy of everyday life.  Tag Line:  Expect more. Pay less. - Since 1994  Eat well. Pay less. - Added in 2004   Mission as stated on other sites online: To make Target the preferred shopping destination for our guests by delivering outstanding value, continuous innovation and exceptional guest experience by consistently fulfilling our “Expect More. Pay Less.” Brand promise. </vt:lpstr>
      <vt:lpstr>Current Vision: Guided commitments to great value, the community, diversity and the environment  They are living this out through prioritizing their branded statement “Expect more Pay less”, through financial give back programs and other initiatives. </vt:lpstr>
      <vt:lpstr>Target’s Operating Procedures</vt:lpstr>
      <vt:lpstr>Target’s Operating Procedures</vt:lpstr>
      <vt:lpstr>Product quality and pricing</vt:lpstr>
      <vt:lpstr>Merchandise</vt:lpstr>
      <vt:lpstr>Investment Strategy</vt:lpstr>
      <vt:lpstr>Marketing </vt:lpstr>
      <vt:lpstr>Supply Chain Management</vt:lpstr>
      <vt:lpstr>Order-to-shelf</vt:lpstr>
      <vt:lpstr>E-commerce</vt:lpstr>
      <vt:lpstr>Target’s supply chain overview</vt:lpstr>
      <vt:lpstr>PowerPoint Presentation</vt:lpstr>
      <vt:lpstr>PowerPoint Presentation</vt:lpstr>
      <vt:lpstr>Quality Management, Assurance, &amp; Control</vt:lpstr>
      <vt:lpstr>The Best Products Everytime You Shop</vt:lpstr>
      <vt:lpstr>Food Product Safety</vt:lpstr>
      <vt:lpstr>Recommendations in Quality Management &amp; Control</vt:lpstr>
      <vt:lpstr>Total Quality Management</vt:lpstr>
      <vt:lpstr>What is Total Quality Management? </vt:lpstr>
      <vt:lpstr>Customer Focus</vt:lpstr>
      <vt:lpstr>Total Employee Involvement</vt:lpstr>
      <vt:lpstr>Process-Centered &amp; Strategic/Systematic approach</vt:lpstr>
      <vt:lpstr>Communication</vt:lpstr>
      <vt:lpstr>Questions?</vt:lpstr>
      <vt:lpstr>References</vt:lpstr>
      <vt:lpstr>References Continued</vt:lpstr>
      <vt:lpstr>References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 Walker</dc:creator>
  <cp:lastModifiedBy>walkershay325@gmail.com</cp:lastModifiedBy>
  <cp:revision>1</cp:revision>
  <dcterms:modified xsi:type="dcterms:W3CDTF">2021-02-23T23:01:29Z</dcterms:modified>
</cp:coreProperties>
</file>